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Lst>
  <p:sldSz cy="5143500" cx="9144000"/>
  <p:notesSz cx="6858000" cy="9144000"/>
  <p:embeddedFontLst>
    <p:embeddedFont>
      <p:font typeface="Roboto Slab"/>
      <p:regular r:id="rId20"/>
      <p:bold r:id="rId21"/>
    </p:embeddedFont>
    <p:embeddedFont>
      <p:font typeface="Roboto"/>
      <p:regular r:id="rId22"/>
      <p:bold r:id="rId23"/>
      <p:italic r:id="rId24"/>
      <p:boldItalic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RobotoSlab-regular.fntdata"/><Relationship Id="rId22" Type="http://schemas.openxmlformats.org/officeDocument/2006/relationships/font" Target="fonts/Roboto-regular.fntdata"/><Relationship Id="rId21" Type="http://schemas.openxmlformats.org/officeDocument/2006/relationships/font" Target="fonts/RobotoSlab-bold.fntdata"/><Relationship Id="rId24" Type="http://schemas.openxmlformats.org/officeDocument/2006/relationships/font" Target="fonts/Roboto-italic.fntdata"/><Relationship Id="rId23" Type="http://schemas.openxmlformats.org/officeDocument/2006/relationships/font" Target="fonts/Roboto-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5" Type="http://schemas.openxmlformats.org/officeDocument/2006/relationships/font" Target="fonts/Roboto-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1b38fa5112e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1b38fa5112e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1b38fa5112e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1b38fa5112e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1a413e233f6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1a413e233f6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1a413e233f6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1a413e233f6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1a413e233f6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1a413e233f6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1a413e233f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1a413e233f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1abfab7276a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1abfab7276a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1a413e233f6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1a413e233f6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1a413e233f6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1a413e233f6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1b33dd153d2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1b33dd153d2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1b33dd153d2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1b33dd153d2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1b38fa5112e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1b38fa5112e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1b38fa5112e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1b38fa5112e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1524800" y="672606"/>
            <a:ext cx="1081625" cy="1124950"/>
          </a:xfrm>
          <a:custGeom>
            <a:rect b="b" l="l" r="r" t="t"/>
            <a:pathLst>
              <a:path extrusionOk="0" h="44998" w="43265">
                <a:moveTo>
                  <a:pt x="0" y="44998"/>
                </a:moveTo>
                <a:lnTo>
                  <a:pt x="0" y="0"/>
                </a:lnTo>
                <a:lnTo>
                  <a:pt x="43265" y="0"/>
                </a:lnTo>
              </a:path>
            </a:pathLst>
          </a:custGeom>
          <a:noFill/>
          <a:ln cap="flat" cmpd="sng" w="28575">
            <a:solidFill>
              <a:schemeClr val="accent5"/>
            </a:solidFill>
            <a:prstDash val="solid"/>
            <a:miter lim="8000"/>
            <a:headEnd len="sm" w="sm" type="none"/>
            <a:tailEnd len="sm" w="sm" type="none"/>
          </a:ln>
        </p:spPr>
      </p:sp>
      <p:sp>
        <p:nvSpPr>
          <p:cNvPr id="11" name="Google Shape;11;p2"/>
          <p:cNvSpPr/>
          <p:nvPr/>
        </p:nvSpPr>
        <p:spPr>
          <a:xfrm rot="10800000">
            <a:off x="6537563" y="3342925"/>
            <a:ext cx="1081625" cy="1124950"/>
          </a:xfrm>
          <a:custGeom>
            <a:rect b="b" l="l" r="r" t="t"/>
            <a:pathLst>
              <a:path extrusionOk="0" h="44998" w="43265">
                <a:moveTo>
                  <a:pt x="0" y="44998"/>
                </a:moveTo>
                <a:lnTo>
                  <a:pt x="0" y="0"/>
                </a:lnTo>
                <a:lnTo>
                  <a:pt x="43265" y="0"/>
                </a:lnTo>
              </a:path>
            </a:pathLst>
          </a:custGeom>
          <a:noFill/>
          <a:ln cap="flat" cmpd="sng" w="28575">
            <a:solidFill>
              <a:schemeClr val="accent5"/>
            </a:solidFill>
            <a:prstDash val="solid"/>
            <a:miter lim="8000"/>
            <a:headEnd len="sm" w="sm" type="none"/>
            <a:tailEnd len="sm" w="sm" type="none"/>
          </a:ln>
        </p:spPr>
      </p:sp>
      <p:cxnSp>
        <p:nvCxnSpPr>
          <p:cNvPr id="12" name="Google Shape;12;p2"/>
          <p:cNvCxnSpPr/>
          <p:nvPr/>
        </p:nvCxnSpPr>
        <p:spPr>
          <a:xfrm>
            <a:off x="4359602" y="2817464"/>
            <a:ext cx="424800" cy="0"/>
          </a:xfrm>
          <a:prstGeom prst="straightConnector1">
            <a:avLst/>
          </a:prstGeom>
          <a:noFill/>
          <a:ln cap="flat" cmpd="sng" w="38100">
            <a:solidFill>
              <a:schemeClr val="accent4"/>
            </a:solidFill>
            <a:prstDash val="solid"/>
            <a:round/>
            <a:headEnd len="sm" w="sm" type="none"/>
            <a:tailEnd len="sm" w="sm" type="none"/>
          </a:ln>
        </p:spPr>
      </p:cxnSp>
      <p:sp>
        <p:nvSpPr>
          <p:cNvPr id="13" name="Google Shape;13;p2"/>
          <p:cNvSpPr txBox="1"/>
          <p:nvPr>
            <p:ph type="ctrTitle"/>
          </p:nvPr>
        </p:nvSpPr>
        <p:spPr>
          <a:xfrm>
            <a:off x="1680302" y="1188925"/>
            <a:ext cx="5783400" cy="1457400"/>
          </a:xfrm>
          <a:prstGeom prst="rect">
            <a:avLst/>
          </a:prstGeom>
        </p:spPr>
        <p:txBody>
          <a:bodyPr anchorCtr="0" anchor="b" bIns="91425" lIns="91425" spcFirstLastPara="1" rIns="91425" wrap="square" tIns="91425">
            <a:normAutofit/>
          </a:bodyPr>
          <a:lstStyle>
            <a:lvl1pPr lvl="0" algn="ct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p:txBody>
      </p:sp>
      <p:sp>
        <p:nvSpPr>
          <p:cNvPr id="14" name="Google Shape;14;p2"/>
          <p:cNvSpPr txBox="1"/>
          <p:nvPr>
            <p:ph idx="1" type="subTitle"/>
          </p:nvPr>
        </p:nvSpPr>
        <p:spPr>
          <a:xfrm>
            <a:off x="1680302" y="3049450"/>
            <a:ext cx="5783400" cy="9090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1pPr>
            <a:lvl2pPr lvl="1"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2pPr>
            <a:lvl3pPr lvl="2"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3pPr>
            <a:lvl4pPr lvl="3"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4pPr>
            <a:lvl5pPr lvl="4"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5pPr>
            <a:lvl6pPr lvl="5"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6pPr>
            <a:lvl7pPr lvl="6"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7pPr>
            <a:lvl8pPr lvl="7"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8pPr>
            <a:lvl9pPr lvl="8"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9pPr>
          </a:lstStyle>
          <a:p/>
        </p:txBody>
      </p:sp>
      <p:sp>
        <p:nvSpPr>
          <p:cNvPr id="15" name="Google Shape;15;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2" name="Shape 52"/>
        <p:cNvGrpSpPr/>
        <p:nvPr/>
      </p:nvGrpSpPr>
      <p:grpSpPr>
        <a:xfrm>
          <a:off x="0" y="0"/>
          <a:ext cx="0" cy="0"/>
          <a:chOff x="0" y="0"/>
          <a:chExt cx="0" cy="0"/>
        </a:xfrm>
      </p:grpSpPr>
      <p:sp>
        <p:nvSpPr>
          <p:cNvPr id="53" name="Google Shape;53;p11"/>
          <p:cNvSpPr/>
          <p:nvPr/>
        </p:nvSpPr>
        <p:spPr>
          <a:xfrm>
            <a:off x="150" y="5076825"/>
            <a:ext cx="9143700" cy="66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11"/>
          <p:cNvSpPr txBox="1"/>
          <p:nvPr>
            <p:ph hasCustomPrompt="1" type="title"/>
          </p:nvPr>
        </p:nvSpPr>
        <p:spPr>
          <a:xfrm>
            <a:off x="387900" y="1152450"/>
            <a:ext cx="8368200" cy="15384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accent5"/>
              </a:buClr>
              <a:buSzPts val="13000"/>
              <a:buNone/>
              <a:defRPr sz="13000">
                <a:solidFill>
                  <a:schemeClr val="accent5"/>
                </a:solidFill>
              </a:defRPr>
            </a:lvl1pPr>
            <a:lvl2pPr lvl="1" algn="ctr">
              <a:spcBef>
                <a:spcPts val="0"/>
              </a:spcBef>
              <a:spcAft>
                <a:spcPts val="0"/>
              </a:spcAft>
              <a:buClr>
                <a:schemeClr val="accent5"/>
              </a:buClr>
              <a:buSzPts val="13000"/>
              <a:buNone/>
              <a:defRPr sz="13000">
                <a:solidFill>
                  <a:schemeClr val="accent5"/>
                </a:solidFill>
              </a:defRPr>
            </a:lvl2pPr>
            <a:lvl3pPr lvl="2" algn="ctr">
              <a:spcBef>
                <a:spcPts val="0"/>
              </a:spcBef>
              <a:spcAft>
                <a:spcPts val="0"/>
              </a:spcAft>
              <a:buClr>
                <a:schemeClr val="accent5"/>
              </a:buClr>
              <a:buSzPts val="13000"/>
              <a:buNone/>
              <a:defRPr sz="13000">
                <a:solidFill>
                  <a:schemeClr val="accent5"/>
                </a:solidFill>
              </a:defRPr>
            </a:lvl3pPr>
            <a:lvl4pPr lvl="3" algn="ctr">
              <a:spcBef>
                <a:spcPts val="0"/>
              </a:spcBef>
              <a:spcAft>
                <a:spcPts val="0"/>
              </a:spcAft>
              <a:buClr>
                <a:schemeClr val="accent5"/>
              </a:buClr>
              <a:buSzPts val="13000"/>
              <a:buNone/>
              <a:defRPr sz="13000">
                <a:solidFill>
                  <a:schemeClr val="accent5"/>
                </a:solidFill>
              </a:defRPr>
            </a:lvl4pPr>
            <a:lvl5pPr lvl="4" algn="ctr">
              <a:spcBef>
                <a:spcPts val="0"/>
              </a:spcBef>
              <a:spcAft>
                <a:spcPts val="0"/>
              </a:spcAft>
              <a:buClr>
                <a:schemeClr val="accent5"/>
              </a:buClr>
              <a:buSzPts val="13000"/>
              <a:buNone/>
              <a:defRPr sz="13000">
                <a:solidFill>
                  <a:schemeClr val="accent5"/>
                </a:solidFill>
              </a:defRPr>
            </a:lvl5pPr>
            <a:lvl6pPr lvl="5" algn="ctr">
              <a:spcBef>
                <a:spcPts val="0"/>
              </a:spcBef>
              <a:spcAft>
                <a:spcPts val="0"/>
              </a:spcAft>
              <a:buClr>
                <a:schemeClr val="accent5"/>
              </a:buClr>
              <a:buSzPts val="13000"/>
              <a:buNone/>
              <a:defRPr sz="13000">
                <a:solidFill>
                  <a:schemeClr val="accent5"/>
                </a:solidFill>
              </a:defRPr>
            </a:lvl6pPr>
            <a:lvl7pPr lvl="6" algn="ctr">
              <a:spcBef>
                <a:spcPts val="0"/>
              </a:spcBef>
              <a:spcAft>
                <a:spcPts val="0"/>
              </a:spcAft>
              <a:buClr>
                <a:schemeClr val="accent5"/>
              </a:buClr>
              <a:buSzPts val="13000"/>
              <a:buNone/>
              <a:defRPr sz="13000">
                <a:solidFill>
                  <a:schemeClr val="accent5"/>
                </a:solidFill>
              </a:defRPr>
            </a:lvl7pPr>
            <a:lvl8pPr lvl="7" algn="ctr">
              <a:spcBef>
                <a:spcPts val="0"/>
              </a:spcBef>
              <a:spcAft>
                <a:spcPts val="0"/>
              </a:spcAft>
              <a:buClr>
                <a:schemeClr val="accent5"/>
              </a:buClr>
              <a:buSzPts val="13000"/>
              <a:buNone/>
              <a:defRPr sz="13000">
                <a:solidFill>
                  <a:schemeClr val="accent5"/>
                </a:solidFill>
              </a:defRPr>
            </a:lvl8pPr>
            <a:lvl9pPr lvl="8" algn="ctr">
              <a:spcBef>
                <a:spcPts val="0"/>
              </a:spcBef>
              <a:spcAft>
                <a:spcPts val="0"/>
              </a:spcAft>
              <a:buClr>
                <a:schemeClr val="accent5"/>
              </a:buClr>
              <a:buSzPts val="13000"/>
              <a:buNone/>
              <a:defRPr sz="13000">
                <a:solidFill>
                  <a:schemeClr val="accent5"/>
                </a:solidFill>
              </a:defRPr>
            </a:lvl9pPr>
          </a:lstStyle>
          <a:p>
            <a:r>
              <a:t>xx%</a:t>
            </a:r>
          </a:p>
        </p:txBody>
      </p:sp>
      <p:sp>
        <p:nvSpPr>
          <p:cNvPr id="55" name="Google Shape;55;p11"/>
          <p:cNvSpPr txBox="1"/>
          <p:nvPr>
            <p:ph idx="1" type="body"/>
          </p:nvPr>
        </p:nvSpPr>
        <p:spPr>
          <a:xfrm>
            <a:off x="387900" y="2919450"/>
            <a:ext cx="8368200" cy="10716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6" name="Google Shape;56;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7" name="Shape 57"/>
        <p:cNvGrpSpPr/>
        <p:nvPr/>
      </p:nvGrpSpPr>
      <p:grpSpPr>
        <a:xfrm>
          <a:off x="0" y="0"/>
          <a:ext cx="0" cy="0"/>
          <a:chOff x="0" y="0"/>
          <a:chExt cx="0" cy="0"/>
        </a:xfrm>
      </p:grpSpPr>
      <p:sp>
        <p:nvSpPr>
          <p:cNvPr id="58" name="Google Shape;58;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 name="Shape 16"/>
        <p:cNvGrpSpPr/>
        <p:nvPr/>
      </p:nvGrpSpPr>
      <p:grpSpPr>
        <a:xfrm>
          <a:off x="0" y="0"/>
          <a:ext cx="0" cy="0"/>
          <a:chOff x="0" y="0"/>
          <a:chExt cx="0" cy="0"/>
        </a:xfrm>
      </p:grpSpPr>
      <p:cxnSp>
        <p:nvCxnSpPr>
          <p:cNvPr id="17" name="Google Shape;17;p3"/>
          <p:cNvCxnSpPr/>
          <p:nvPr/>
        </p:nvCxnSpPr>
        <p:spPr>
          <a:xfrm>
            <a:off x="4359602" y="2817464"/>
            <a:ext cx="424800" cy="0"/>
          </a:xfrm>
          <a:prstGeom prst="straightConnector1">
            <a:avLst/>
          </a:prstGeom>
          <a:noFill/>
          <a:ln cap="flat" cmpd="sng" w="38100">
            <a:solidFill>
              <a:schemeClr val="accent4"/>
            </a:solidFill>
            <a:prstDash val="solid"/>
            <a:round/>
            <a:headEnd len="sm" w="sm" type="none"/>
            <a:tailEnd len="sm" w="sm" type="none"/>
          </a:ln>
        </p:spPr>
      </p:cxnSp>
      <p:sp>
        <p:nvSpPr>
          <p:cNvPr id="18" name="Google Shape;18;p3"/>
          <p:cNvSpPr txBox="1"/>
          <p:nvPr>
            <p:ph type="title"/>
          </p:nvPr>
        </p:nvSpPr>
        <p:spPr>
          <a:xfrm>
            <a:off x="480750" y="1764950"/>
            <a:ext cx="8222100" cy="907500"/>
          </a:xfrm>
          <a:prstGeom prst="rect">
            <a:avLst/>
          </a:prstGeom>
        </p:spPr>
        <p:txBody>
          <a:bodyPr anchorCtr="0" anchor="b" bIns="91425" lIns="91425" spcFirstLastPara="1" rIns="91425" wrap="square" tIns="91425">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9" name="Google Shape;19;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cxnSp>
        <p:nvCxnSpPr>
          <p:cNvPr id="21" name="Google Shape;21;p4"/>
          <p:cNvCxnSpPr/>
          <p:nvPr/>
        </p:nvCxnSpPr>
        <p:spPr>
          <a:xfrm>
            <a:off x="492563" y="1260284"/>
            <a:ext cx="424800" cy="0"/>
          </a:xfrm>
          <a:prstGeom prst="straightConnector1">
            <a:avLst/>
          </a:prstGeom>
          <a:noFill/>
          <a:ln cap="flat" cmpd="sng" w="38100">
            <a:solidFill>
              <a:schemeClr val="accent4"/>
            </a:solidFill>
            <a:prstDash val="solid"/>
            <a:round/>
            <a:headEnd len="sm" w="sm" type="none"/>
            <a:tailEnd len="sm" w="sm" type="none"/>
          </a:ln>
        </p:spPr>
      </p:cxnSp>
      <p:sp>
        <p:nvSpPr>
          <p:cNvPr id="22" name="Google Shape;22;p4"/>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3" name="Google Shape;23;p4"/>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4" name="Google Shape;24;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5" name="Shape 25"/>
        <p:cNvGrpSpPr/>
        <p:nvPr/>
      </p:nvGrpSpPr>
      <p:grpSpPr>
        <a:xfrm>
          <a:off x="0" y="0"/>
          <a:ext cx="0" cy="0"/>
          <a:chOff x="0" y="0"/>
          <a:chExt cx="0" cy="0"/>
        </a:xfrm>
      </p:grpSpPr>
      <p:cxnSp>
        <p:nvCxnSpPr>
          <p:cNvPr id="26" name="Google Shape;26;p5"/>
          <p:cNvCxnSpPr/>
          <p:nvPr/>
        </p:nvCxnSpPr>
        <p:spPr>
          <a:xfrm>
            <a:off x="492563" y="1260284"/>
            <a:ext cx="424800" cy="0"/>
          </a:xfrm>
          <a:prstGeom prst="straightConnector1">
            <a:avLst/>
          </a:prstGeom>
          <a:noFill/>
          <a:ln cap="flat" cmpd="sng" w="38100">
            <a:solidFill>
              <a:schemeClr val="accent4"/>
            </a:solidFill>
            <a:prstDash val="solid"/>
            <a:round/>
            <a:headEnd len="sm" w="sm" type="none"/>
            <a:tailEnd len="sm" w="sm" type="none"/>
          </a:ln>
        </p:spPr>
      </p:cxnSp>
      <p:sp>
        <p:nvSpPr>
          <p:cNvPr id="27" name="Google Shape;27;p5"/>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8" name="Google Shape;28;p5"/>
          <p:cNvSpPr txBox="1"/>
          <p:nvPr>
            <p:ph idx="1" type="body"/>
          </p:nvPr>
        </p:nvSpPr>
        <p:spPr>
          <a:xfrm>
            <a:off x="387900" y="1489825"/>
            <a:ext cx="3999900" cy="30789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9" name="Google Shape;29;p5"/>
          <p:cNvSpPr txBox="1"/>
          <p:nvPr>
            <p:ph idx="2" type="body"/>
          </p:nvPr>
        </p:nvSpPr>
        <p:spPr>
          <a:xfrm>
            <a:off x="4756200" y="1489825"/>
            <a:ext cx="3999900" cy="30789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0" name="Google Shape;30;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6"/>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3" name="Google Shape;33;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4" name="Shape 34"/>
        <p:cNvGrpSpPr/>
        <p:nvPr/>
      </p:nvGrpSpPr>
      <p:grpSpPr>
        <a:xfrm>
          <a:off x="0" y="0"/>
          <a:ext cx="0" cy="0"/>
          <a:chOff x="0" y="0"/>
          <a:chExt cx="0" cy="0"/>
        </a:xfrm>
      </p:grpSpPr>
      <p:cxnSp>
        <p:nvCxnSpPr>
          <p:cNvPr id="35" name="Google Shape;35;p7"/>
          <p:cNvCxnSpPr/>
          <p:nvPr/>
        </p:nvCxnSpPr>
        <p:spPr>
          <a:xfrm>
            <a:off x="489218" y="1412277"/>
            <a:ext cx="331500" cy="0"/>
          </a:xfrm>
          <a:prstGeom prst="straightConnector1">
            <a:avLst/>
          </a:prstGeom>
          <a:noFill/>
          <a:ln cap="flat" cmpd="sng" w="38100">
            <a:solidFill>
              <a:schemeClr val="accent4"/>
            </a:solidFill>
            <a:prstDash val="solid"/>
            <a:round/>
            <a:headEnd len="sm" w="sm" type="none"/>
            <a:tailEnd len="sm" w="sm" type="none"/>
          </a:ln>
        </p:spPr>
      </p:cxnSp>
      <p:sp>
        <p:nvSpPr>
          <p:cNvPr id="36" name="Google Shape;36;p7"/>
          <p:cNvSpPr txBox="1"/>
          <p:nvPr>
            <p:ph type="title"/>
          </p:nvPr>
        </p:nvSpPr>
        <p:spPr>
          <a:xfrm>
            <a:off x="3879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7" name="Google Shape;37;p7"/>
          <p:cNvSpPr txBox="1"/>
          <p:nvPr>
            <p:ph idx="1" type="body"/>
          </p:nvPr>
        </p:nvSpPr>
        <p:spPr>
          <a:xfrm>
            <a:off x="387900" y="1594025"/>
            <a:ext cx="2808000" cy="26811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8" name="Google Shape;38;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9" name="Shape 39"/>
        <p:cNvGrpSpPr/>
        <p:nvPr/>
      </p:nvGrpSpPr>
      <p:grpSpPr>
        <a:xfrm>
          <a:off x="0" y="0"/>
          <a:ext cx="0" cy="0"/>
          <a:chOff x="0" y="0"/>
          <a:chExt cx="0" cy="0"/>
        </a:xfrm>
      </p:grpSpPr>
      <p:sp>
        <p:nvSpPr>
          <p:cNvPr id="40" name="Google Shape;40;p8"/>
          <p:cNvSpPr txBox="1"/>
          <p:nvPr>
            <p:ph type="title"/>
          </p:nvPr>
        </p:nvSpPr>
        <p:spPr>
          <a:xfrm>
            <a:off x="490250" y="526350"/>
            <a:ext cx="56187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1" name="Google Shape;41;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2" name="Shape 42"/>
        <p:cNvGrpSpPr/>
        <p:nvPr/>
      </p:nvGrpSpPr>
      <p:grpSpPr>
        <a:xfrm>
          <a:off x="0" y="0"/>
          <a:ext cx="0" cy="0"/>
          <a:chOff x="0" y="0"/>
          <a:chExt cx="0" cy="0"/>
        </a:xfrm>
      </p:grpSpPr>
      <p:sp>
        <p:nvSpPr>
          <p:cNvPr id="43" name="Google Shape;43;p9"/>
          <p:cNvSpPr/>
          <p:nvPr/>
        </p:nvSpPr>
        <p:spPr>
          <a:xfrm>
            <a:off x="4572000" y="-7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4" name="Google Shape;44;p9"/>
          <p:cNvCxnSpPr/>
          <p:nvPr/>
        </p:nvCxnSpPr>
        <p:spPr>
          <a:xfrm>
            <a:off x="5029675" y="4495503"/>
            <a:ext cx="540900" cy="0"/>
          </a:xfrm>
          <a:prstGeom prst="straightConnector1">
            <a:avLst/>
          </a:prstGeom>
          <a:noFill/>
          <a:ln cap="flat" cmpd="sng" w="38100">
            <a:solidFill>
              <a:schemeClr val="accent5"/>
            </a:solidFill>
            <a:prstDash val="solid"/>
            <a:round/>
            <a:headEnd len="sm" w="sm" type="none"/>
            <a:tailEnd len="sm" w="sm" type="none"/>
          </a:ln>
        </p:spPr>
      </p:cxnSp>
      <p:sp>
        <p:nvSpPr>
          <p:cNvPr id="45" name="Google Shape;45;p9"/>
          <p:cNvSpPr txBox="1"/>
          <p:nvPr>
            <p:ph type="title"/>
          </p:nvPr>
        </p:nvSpPr>
        <p:spPr>
          <a:xfrm>
            <a:off x="265500" y="1209075"/>
            <a:ext cx="4045200" cy="1506300"/>
          </a:xfrm>
          <a:prstGeom prst="rect">
            <a:avLst/>
          </a:prstGeom>
        </p:spPr>
        <p:txBody>
          <a:bodyPr anchorCtr="0" anchor="b" bIns="91425" lIns="91425" spcFirstLastPara="1" rIns="91425" wrap="square" tIns="91425">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p:txBody>
      </p:sp>
      <p:sp>
        <p:nvSpPr>
          <p:cNvPr id="46" name="Google Shape;46;p9"/>
          <p:cNvSpPr txBox="1"/>
          <p:nvPr>
            <p:ph idx="1" type="subTitle"/>
          </p:nvPr>
        </p:nvSpPr>
        <p:spPr>
          <a:xfrm>
            <a:off x="265500" y="2769001"/>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accent5"/>
              </a:buClr>
              <a:buSzPts val="2100"/>
              <a:buNone/>
              <a:defRPr sz="2100">
                <a:solidFill>
                  <a:schemeClr val="accent5"/>
                </a:solidFill>
              </a:defRPr>
            </a:lvl1pPr>
            <a:lvl2pPr lvl="1" algn="ctr">
              <a:lnSpc>
                <a:spcPct val="100000"/>
              </a:lnSpc>
              <a:spcBef>
                <a:spcPts val="0"/>
              </a:spcBef>
              <a:spcAft>
                <a:spcPts val="0"/>
              </a:spcAft>
              <a:buClr>
                <a:schemeClr val="accent5"/>
              </a:buClr>
              <a:buSzPts val="2100"/>
              <a:buNone/>
              <a:defRPr sz="2100">
                <a:solidFill>
                  <a:schemeClr val="accent5"/>
                </a:solidFill>
              </a:defRPr>
            </a:lvl2pPr>
            <a:lvl3pPr lvl="2" algn="ctr">
              <a:lnSpc>
                <a:spcPct val="100000"/>
              </a:lnSpc>
              <a:spcBef>
                <a:spcPts val="0"/>
              </a:spcBef>
              <a:spcAft>
                <a:spcPts val="0"/>
              </a:spcAft>
              <a:buClr>
                <a:schemeClr val="accent5"/>
              </a:buClr>
              <a:buSzPts val="2100"/>
              <a:buNone/>
              <a:defRPr sz="2100">
                <a:solidFill>
                  <a:schemeClr val="accent5"/>
                </a:solidFill>
              </a:defRPr>
            </a:lvl3pPr>
            <a:lvl4pPr lvl="3" algn="ctr">
              <a:lnSpc>
                <a:spcPct val="100000"/>
              </a:lnSpc>
              <a:spcBef>
                <a:spcPts val="0"/>
              </a:spcBef>
              <a:spcAft>
                <a:spcPts val="0"/>
              </a:spcAft>
              <a:buClr>
                <a:schemeClr val="accent5"/>
              </a:buClr>
              <a:buSzPts val="2100"/>
              <a:buNone/>
              <a:defRPr sz="2100">
                <a:solidFill>
                  <a:schemeClr val="accent5"/>
                </a:solidFill>
              </a:defRPr>
            </a:lvl4pPr>
            <a:lvl5pPr lvl="4" algn="ctr">
              <a:lnSpc>
                <a:spcPct val="100000"/>
              </a:lnSpc>
              <a:spcBef>
                <a:spcPts val="0"/>
              </a:spcBef>
              <a:spcAft>
                <a:spcPts val="0"/>
              </a:spcAft>
              <a:buClr>
                <a:schemeClr val="accent5"/>
              </a:buClr>
              <a:buSzPts val="2100"/>
              <a:buNone/>
              <a:defRPr sz="2100">
                <a:solidFill>
                  <a:schemeClr val="accent5"/>
                </a:solidFill>
              </a:defRPr>
            </a:lvl5pPr>
            <a:lvl6pPr lvl="5" algn="ctr">
              <a:lnSpc>
                <a:spcPct val="100000"/>
              </a:lnSpc>
              <a:spcBef>
                <a:spcPts val="0"/>
              </a:spcBef>
              <a:spcAft>
                <a:spcPts val="0"/>
              </a:spcAft>
              <a:buClr>
                <a:schemeClr val="accent5"/>
              </a:buClr>
              <a:buSzPts val="2100"/>
              <a:buNone/>
              <a:defRPr sz="2100">
                <a:solidFill>
                  <a:schemeClr val="accent5"/>
                </a:solidFill>
              </a:defRPr>
            </a:lvl6pPr>
            <a:lvl7pPr lvl="6" algn="ctr">
              <a:lnSpc>
                <a:spcPct val="100000"/>
              </a:lnSpc>
              <a:spcBef>
                <a:spcPts val="0"/>
              </a:spcBef>
              <a:spcAft>
                <a:spcPts val="0"/>
              </a:spcAft>
              <a:buClr>
                <a:schemeClr val="accent5"/>
              </a:buClr>
              <a:buSzPts val="2100"/>
              <a:buNone/>
              <a:defRPr sz="2100">
                <a:solidFill>
                  <a:schemeClr val="accent5"/>
                </a:solidFill>
              </a:defRPr>
            </a:lvl7pPr>
            <a:lvl8pPr lvl="7" algn="ctr">
              <a:lnSpc>
                <a:spcPct val="100000"/>
              </a:lnSpc>
              <a:spcBef>
                <a:spcPts val="0"/>
              </a:spcBef>
              <a:spcAft>
                <a:spcPts val="0"/>
              </a:spcAft>
              <a:buClr>
                <a:schemeClr val="accent5"/>
              </a:buClr>
              <a:buSzPts val="2100"/>
              <a:buNone/>
              <a:defRPr sz="2100">
                <a:solidFill>
                  <a:schemeClr val="accent5"/>
                </a:solidFill>
              </a:defRPr>
            </a:lvl8pPr>
            <a:lvl9pPr lvl="8" algn="ctr">
              <a:lnSpc>
                <a:spcPct val="100000"/>
              </a:lnSpc>
              <a:spcBef>
                <a:spcPts val="0"/>
              </a:spcBef>
              <a:spcAft>
                <a:spcPts val="0"/>
              </a:spcAft>
              <a:buClr>
                <a:schemeClr val="accent5"/>
              </a:buClr>
              <a:buSzPts val="2100"/>
              <a:buNone/>
              <a:defRPr sz="2100">
                <a:solidFill>
                  <a:schemeClr val="accent5"/>
                </a:solidFill>
              </a:defRPr>
            </a:lvl9pPr>
          </a:lstStyle>
          <a:p/>
        </p:txBody>
      </p:sp>
      <p:sp>
        <p:nvSpPr>
          <p:cNvPr id="47" name="Google Shape;47;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8" name="Google Shape;48;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9" name="Shape 49"/>
        <p:cNvGrpSpPr/>
        <p:nvPr/>
      </p:nvGrpSpPr>
      <p:grpSpPr>
        <a:xfrm>
          <a:off x="0" y="0"/>
          <a:ext cx="0" cy="0"/>
          <a:chOff x="0" y="0"/>
          <a:chExt cx="0" cy="0"/>
        </a:xfrm>
      </p:grpSpPr>
      <p:sp>
        <p:nvSpPr>
          <p:cNvPr id="50" name="Google Shape;50;p10"/>
          <p:cNvSpPr txBox="1"/>
          <p:nvPr>
            <p:ph idx="1" type="body"/>
          </p:nvPr>
        </p:nvSpPr>
        <p:spPr>
          <a:xfrm>
            <a:off x="319500" y="423372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Font typeface="Roboto Slab"/>
              <a:buNone/>
              <a:defRPr>
                <a:latin typeface="Roboto Slab"/>
                <a:ea typeface="Roboto Slab"/>
                <a:cs typeface="Roboto Slab"/>
                <a:sym typeface="Roboto Slab"/>
              </a:defRPr>
            </a:lvl1pPr>
          </a:lstStyle>
          <a:p/>
        </p:txBody>
      </p:sp>
      <p:sp>
        <p:nvSpPr>
          <p:cNvPr id="51" name="Google Shape;51;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arina">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87900" y="458025"/>
            <a:ext cx="8368200" cy="686100"/>
          </a:xfrm>
          <a:prstGeom prst="rect">
            <a:avLst/>
          </a:prstGeom>
          <a:noFill/>
          <a:ln>
            <a:noFill/>
          </a:ln>
        </p:spPr>
        <p:txBody>
          <a:bodyPr anchorCtr="0" anchor="b" bIns="91425" lIns="91425" spcFirstLastPara="1" rIns="91425" wrap="square" tIns="91425">
            <a:normAutofit/>
          </a:bodyPr>
          <a:lstStyle>
            <a:lvl1pPr lv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1pPr>
            <a:lvl2pPr lvl="1">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2pPr>
            <a:lvl3pPr lvl="2">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3pPr>
            <a:lvl4pPr lvl="3">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4pPr>
            <a:lvl5pPr lvl="4">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5pPr>
            <a:lvl6pPr lvl="5">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6pPr>
            <a:lvl7pPr lvl="6">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7pPr>
            <a:lvl8pPr lvl="7">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8pPr>
            <a:lvl9pPr lvl="8">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9pPr>
          </a:lstStyle>
          <a:p/>
        </p:txBody>
      </p:sp>
      <p:sp>
        <p:nvSpPr>
          <p:cNvPr id="7" name="Google Shape;7;p1"/>
          <p:cNvSpPr txBox="1"/>
          <p:nvPr>
            <p:ph idx="1" type="body"/>
          </p:nvPr>
        </p:nvSpPr>
        <p:spPr>
          <a:xfrm>
            <a:off x="387900" y="1489824"/>
            <a:ext cx="8368200" cy="30789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indent="-317500" lvl="1" marL="9144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indent="-317500" lvl="2" marL="13716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indent="-317500" lvl="3" marL="18288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indent="-317500" lvl="4" marL="22860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indent="-317500" lvl="5" marL="27432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indent="-317500" lvl="6" marL="32004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indent="-317500" lvl="7" marL="36576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indent="-317500" lvl="8" marL="41148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1"/>
                </a:solidFill>
                <a:latin typeface="Roboto"/>
                <a:ea typeface="Roboto"/>
                <a:cs typeface="Roboto"/>
                <a:sym typeface="Roboto"/>
              </a:defRPr>
            </a:lvl1pPr>
            <a:lvl2pPr lvl="1" algn="r">
              <a:buNone/>
              <a:defRPr sz="1000">
                <a:solidFill>
                  <a:schemeClr val="dk1"/>
                </a:solidFill>
                <a:latin typeface="Roboto"/>
                <a:ea typeface="Roboto"/>
                <a:cs typeface="Roboto"/>
                <a:sym typeface="Roboto"/>
              </a:defRPr>
            </a:lvl2pPr>
            <a:lvl3pPr lvl="2" algn="r">
              <a:buNone/>
              <a:defRPr sz="1000">
                <a:solidFill>
                  <a:schemeClr val="dk1"/>
                </a:solidFill>
                <a:latin typeface="Roboto"/>
                <a:ea typeface="Roboto"/>
                <a:cs typeface="Roboto"/>
                <a:sym typeface="Roboto"/>
              </a:defRPr>
            </a:lvl3pPr>
            <a:lvl4pPr lvl="3" algn="r">
              <a:buNone/>
              <a:defRPr sz="1000">
                <a:solidFill>
                  <a:schemeClr val="dk1"/>
                </a:solidFill>
                <a:latin typeface="Roboto"/>
                <a:ea typeface="Roboto"/>
                <a:cs typeface="Roboto"/>
                <a:sym typeface="Roboto"/>
              </a:defRPr>
            </a:lvl4pPr>
            <a:lvl5pPr lvl="4" algn="r">
              <a:buNone/>
              <a:defRPr sz="1000">
                <a:solidFill>
                  <a:schemeClr val="dk1"/>
                </a:solidFill>
                <a:latin typeface="Roboto"/>
                <a:ea typeface="Roboto"/>
                <a:cs typeface="Roboto"/>
                <a:sym typeface="Roboto"/>
              </a:defRPr>
            </a:lvl5pPr>
            <a:lvl6pPr lvl="5" algn="r">
              <a:buNone/>
              <a:defRPr sz="1000">
                <a:solidFill>
                  <a:schemeClr val="dk1"/>
                </a:solidFill>
                <a:latin typeface="Roboto"/>
                <a:ea typeface="Roboto"/>
                <a:cs typeface="Roboto"/>
                <a:sym typeface="Roboto"/>
              </a:defRPr>
            </a:lvl6pPr>
            <a:lvl7pPr lvl="6" algn="r">
              <a:buNone/>
              <a:defRPr sz="1000">
                <a:solidFill>
                  <a:schemeClr val="dk1"/>
                </a:solidFill>
                <a:latin typeface="Roboto"/>
                <a:ea typeface="Roboto"/>
                <a:cs typeface="Roboto"/>
                <a:sym typeface="Roboto"/>
              </a:defRPr>
            </a:lvl7pPr>
            <a:lvl8pPr lvl="7" algn="r">
              <a:buNone/>
              <a:defRPr sz="1000">
                <a:solidFill>
                  <a:schemeClr val="dk1"/>
                </a:solidFill>
                <a:latin typeface="Roboto"/>
                <a:ea typeface="Roboto"/>
                <a:cs typeface="Roboto"/>
                <a:sym typeface="Roboto"/>
              </a:defRPr>
            </a:lvl8pPr>
            <a:lvl9pPr lvl="8" algn="r">
              <a:buNone/>
              <a:defRPr sz="1000">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6.png"/><Relationship Id="rId4" Type="http://schemas.openxmlformats.org/officeDocument/2006/relationships/image" Target="../media/image15.png"/><Relationship Id="rId5"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7.jp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hyperlink" Target="https://www.youtube.com/watch?v=_xbZzxet9Cs&amp;t=1501s" TargetMode="External"/><Relationship Id="rId4" Type="http://schemas.openxmlformats.org/officeDocument/2006/relationships/image" Target="../media/image4.jpg"/><Relationship Id="rId5"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image" Target="../media/image16.png"/><Relationship Id="rId5"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0.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9.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sp>
        <p:nvSpPr>
          <p:cNvPr id="63" name="Google Shape;63;p13"/>
          <p:cNvSpPr txBox="1"/>
          <p:nvPr>
            <p:ph type="ctrTitle"/>
          </p:nvPr>
        </p:nvSpPr>
        <p:spPr>
          <a:xfrm>
            <a:off x="1680302" y="1188925"/>
            <a:ext cx="5783400" cy="14574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An E</a:t>
            </a:r>
            <a:r>
              <a:rPr lang="en"/>
              <a:t>xamination</a:t>
            </a:r>
            <a:r>
              <a:rPr lang="en"/>
              <a:t> of Chinese Ideals</a:t>
            </a:r>
            <a:endParaRPr/>
          </a:p>
        </p:txBody>
      </p:sp>
      <p:sp>
        <p:nvSpPr>
          <p:cNvPr id="64" name="Google Shape;64;p13"/>
          <p:cNvSpPr txBox="1"/>
          <p:nvPr>
            <p:ph idx="1" type="subTitle"/>
          </p:nvPr>
        </p:nvSpPr>
        <p:spPr>
          <a:xfrm>
            <a:off x="1680302" y="3049450"/>
            <a:ext cx="5783400" cy="9090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By Fred and Rosie</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22"/>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Seven-Thousand Conference and CC</a:t>
            </a:r>
            <a:endParaRPr/>
          </a:p>
        </p:txBody>
      </p:sp>
      <p:pic>
        <p:nvPicPr>
          <p:cNvPr id="128" name="Google Shape;128;p22"/>
          <p:cNvPicPr preferRelativeResize="0"/>
          <p:nvPr/>
        </p:nvPicPr>
        <p:blipFill>
          <a:blip r:embed="rId3">
            <a:alphaModFix/>
          </a:blip>
          <a:stretch>
            <a:fillRect/>
          </a:stretch>
        </p:blipFill>
        <p:spPr>
          <a:xfrm>
            <a:off x="265575" y="1296525"/>
            <a:ext cx="5127166" cy="3694576"/>
          </a:xfrm>
          <a:prstGeom prst="rect">
            <a:avLst/>
          </a:prstGeom>
          <a:noFill/>
          <a:ln>
            <a:noFill/>
          </a:ln>
        </p:spPr>
      </p:pic>
      <p:pic>
        <p:nvPicPr>
          <p:cNvPr id="129" name="Google Shape;129;p22"/>
          <p:cNvPicPr preferRelativeResize="0"/>
          <p:nvPr/>
        </p:nvPicPr>
        <p:blipFill>
          <a:blip r:embed="rId4">
            <a:alphaModFix/>
          </a:blip>
          <a:stretch>
            <a:fillRect/>
          </a:stretch>
        </p:blipFill>
        <p:spPr>
          <a:xfrm>
            <a:off x="5557716" y="1296525"/>
            <a:ext cx="2428875" cy="1885950"/>
          </a:xfrm>
          <a:prstGeom prst="rect">
            <a:avLst/>
          </a:prstGeom>
          <a:noFill/>
          <a:ln>
            <a:noFill/>
          </a:ln>
        </p:spPr>
      </p:pic>
      <p:pic>
        <p:nvPicPr>
          <p:cNvPr id="130" name="Google Shape;130;p22"/>
          <p:cNvPicPr preferRelativeResize="0"/>
          <p:nvPr/>
        </p:nvPicPr>
        <p:blipFill>
          <a:blip r:embed="rId5">
            <a:alphaModFix/>
          </a:blip>
          <a:stretch>
            <a:fillRect/>
          </a:stretch>
        </p:blipFill>
        <p:spPr>
          <a:xfrm>
            <a:off x="6902825" y="2914650"/>
            <a:ext cx="1657350" cy="20764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23"/>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The Blue Kite</a:t>
            </a:r>
            <a:endParaRPr/>
          </a:p>
        </p:txBody>
      </p:sp>
      <p:pic>
        <p:nvPicPr>
          <p:cNvPr id="136" name="Google Shape;136;p23"/>
          <p:cNvPicPr preferRelativeResize="0"/>
          <p:nvPr/>
        </p:nvPicPr>
        <p:blipFill>
          <a:blip r:embed="rId3">
            <a:alphaModFix/>
          </a:blip>
          <a:stretch>
            <a:fillRect/>
          </a:stretch>
        </p:blipFill>
        <p:spPr>
          <a:xfrm>
            <a:off x="152400" y="1296525"/>
            <a:ext cx="5077111" cy="3694575"/>
          </a:xfrm>
          <a:prstGeom prst="rect">
            <a:avLst/>
          </a:prstGeom>
          <a:noFill/>
          <a:ln>
            <a:noFill/>
          </a:ln>
        </p:spPr>
      </p:pic>
      <p:pic>
        <p:nvPicPr>
          <p:cNvPr id="137" name="Google Shape;137;p23"/>
          <p:cNvPicPr preferRelativeResize="0"/>
          <p:nvPr/>
        </p:nvPicPr>
        <p:blipFill>
          <a:blip r:embed="rId4">
            <a:alphaModFix/>
          </a:blip>
          <a:stretch>
            <a:fillRect/>
          </a:stretch>
        </p:blipFill>
        <p:spPr>
          <a:xfrm>
            <a:off x="5809486" y="1296525"/>
            <a:ext cx="2743222" cy="36945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24"/>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Intro to Marx</a:t>
            </a:r>
            <a:endParaRPr/>
          </a:p>
        </p:txBody>
      </p:sp>
      <p:sp>
        <p:nvSpPr>
          <p:cNvPr id="143" name="Google Shape;143;p24"/>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200">
                <a:solidFill>
                  <a:srgbClr val="FFFFFF"/>
                </a:solidFill>
                <a:latin typeface="Georgia"/>
                <a:ea typeface="Georgia"/>
                <a:cs typeface="Georgia"/>
                <a:sym typeface="Georgia"/>
              </a:rPr>
              <a:t>“The bourgeoisie, by the rapid improvement of all instruments of production, by the immensely facilitated means of communication, draws all, even the most barbarian, nations into civilisation. The cheap prices of commodities are the heavy artillery with which it batters down all Chinese walls, with which it forces the </a:t>
            </a:r>
            <a:r>
              <a:rPr lang="en" sz="1200" u="sng">
                <a:solidFill>
                  <a:srgbClr val="FFFFFF"/>
                </a:solidFill>
                <a:latin typeface="Georgia"/>
                <a:ea typeface="Georgia"/>
                <a:cs typeface="Georgia"/>
                <a:sym typeface="Georgia"/>
              </a:rPr>
              <a:t>barbarians’</a:t>
            </a:r>
            <a:r>
              <a:rPr lang="en" sz="1200">
                <a:solidFill>
                  <a:srgbClr val="FFFFFF"/>
                </a:solidFill>
                <a:latin typeface="Georgia"/>
                <a:ea typeface="Georgia"/>
                <a:cs typeface="Georgia"/>
                <a:sym typeface="Georgia"/>
              </a:rPr>
              <a:t> intensely obstinate hatred of foreigners to capitulate. It compels all nations, on pain of extinction, to adopt the bourgeois mode of production; it compels them to introduce what it calls civilisation into their midst, i.e., to become bourgeois themselves. In one word, it creates a world after its own image.”</a:t>
            </a:r>
            <a:endParaRPr sz="1200">
              <a:solidFill>
                <a:srgbClr val="FFFFFF"/>
              </a:solidFill>
              <a:latin typeface="Georgia"/>
              <a:ea typeface="Georgia"/>
              <a:cs typeface="Georgia"/>
              <a:sym typeface="Georgia"/>
            </a:endParaRPr>
          </a:p>
          <a:p>
            <a:pPr indent="0" lvl="0" marL="0" rtl="0" algn="l">
              <a:spcBef>
                <a:spcPts val="1200"/>
              </a:spcBef>
              <a:spcAft>
                <a:spcPts val="0"/>
              </a:spcAft>
              <a:buNone/>
            </a:pPr>
            <a:r>
              <a:t/>
            </a:r>
            <a:endParaRPr sz="1200">
              <a:solidFill>
                <a:srgbClr val="FFFFFF"/>
              </a:solidFill>
              <a:latin typeface="Georgia"/>
              <a:ea typeface="Georgia"/>
              <a:cs typeface="Georgia"/>
              <a:sym typeface="Georgia"/>
            </a:endParaRPr>
          </a:p>
          <a:p>
            <a:pPr indent="-323850" lvl="0" marL="457200" rtl="0" algn="l">
              <a:spcBef>
                <a:spcPts val="1200"/>
              </a:spcBef>
              <a:spcAft>
                <a:spcPts val="0"/>
              </a:spcAft>
              <a:buClr>
                <a:srgbClr val="FFFFFF"/>
              </a:buClr>
              <a:buSzPts val="1500"/>
              <a:buFont typeface="Georgia"/>
              <a:buChar char="-"/>
            </a:pPr>
            <a:r>
              <a:rPr lang="en" sz="1500">
                <a:solidFill>
                  <a:srgbClr val="FFFFFF"/>
                </a:solidFill>
                <a:latin typeface="Georgia"/>
                <a:ea typeface="Georgia"/>
                <a:cs typeface="Georgia"/>
                <a:sym typeface="Georgia"/>
              </a:rPr>
              <a:t>Connection: how Mao </a:t>
            </a:r>
            <a:r>
              <a:rPr lang="en" sz="1500">
                <a:solidFill>
                  <a:srgbClr val="FFFFFF"/>
                </a:solidFill>
                <a:latin typeface="Georgia"/>
                <a:ea typeface="Georgia"/>
                <a:cs typeface="Georgia"/>
                <a:sym typeface="Georgia"/>
              </a:rPr>
              <a:t>reflects</a:t>
            </a:r>
            <a:r>
              <a:rPr lang="en" sz="1500">
                <a:solidFill>
                  <a:srgbClr val="FFFFFF"/>
                </a:solidFill>
                <a:latin typeface="Georgia"/>
                <a:ea typeface="Georgia"/>
                <a:cs typeface="Georgia"/>
                <a:sym typeface="Georgia"/>
              </a:rPr>
              <a:t> on Marx’s theories. </a:t>
            </a:r>
            <a:endParaRPr sz="1500">
              <a:solidFill>
                <a:srgbClr val="FFFFFF"/>
              </a:solidFill>
              <a:latin typeface="Georgia"/>
              <a:ea typeface="Georgia"/>
              <a:cs typeface="Georgia"/>
              <a:sym typeface="Georgia"/>
            </a:endParaRPr>
          </a:p>
          <a:p>
            <a:pPr indent="-323850" lvl="0" marL="457200" rtl="0" algn="l">
              <a:spcBef>
                <a:spcPts val="0"/>
              </a:spcBef>
              <a:spcAft>
                <a:spcPts val="0"/>
              </a:spcAft>
              <a:buClr>
                <a:srgbClr val="FFFFFF"/>
              </a:buClr>
              <a:buSzPts val="1500"/>
              <a:buFont typeface="Georgia"/>
              <a:buChar char="-"/>
            </a:pPr>
            <a:r>
              <a:rPr lang="en" sz="1500">
                <a:solidFill>
                  <a:srgbClr val="FFFFFF"/>
                </a:solidFill>
                <a:latin typeface="Georgia"/>
                <a:ea typeface="Georgia"/>
                <a:cs typeface="Georgia"/>
                <a:sym typeface="Georgia"/>
              </a:rPr>
              <a:t>May 5th, 1818- March 14th 1883</a:t>
            </a:r>
            <a:endParaRPr sz="1500">
              <a:solidFill>
                <a:srgbClr val="FFFFFF"/>
              </a:solidFill>
              <a:latin typeface="Georgia"/>
              <a:ea typeface="Georgia"/>
              <a:cs typeface="Georgia"/>
              <a:sym typeface="Georgia"/>
            </a:endParaRPr>
          </a:p>
          <a:p>
            <a:pPr indent="-323850" lvl="0" marL="457200" rtl="0" algn="l">
              <a:spcBef>
                <a:spcPts val="0"/>
              </a:spcBef>
              <a:spcAft>
                <a:spcPts val="0"/>
              </a:spcAft>
              <a:buClr>
                <a:srgbClr val="FFFFFF"/>
              </a:buClr>
              <a:buSzPts val="1500"/>
              <a:buFont typeface="Georgia"/>
              <a:buChar char="-"/>
            </a:pPr>
            <a:r>
              <a:rPr lang="en" sz="1500">
                <a:solidFill>
                  <a:srgbClr val="FFFFFF"/>
                </a:solidFill>
                <a:latin typeface="Georgia"/>
                <a:ea typeface="Georgia"/>
                <a:cs typeface="Georgia"/>
                <a:sym typeface="Georgia"/>
              </a:rPr>
              <a:t>Influenced</a:t>
            </a:r>
            <a:r>
              <a:rPr lang="en" sz="1500">
                <a:solidFill>
                  <a:srgbClr val="FFFFFF"/>
                </a:solidFill>
                <a:latin typeface="Georgia"/>
                <a:ea typeface="Georgia"/>
                <a:cs typeface="Georgia"/>
                <a:sym typeface="Georgia"/>
              </a:rPr>
              <a:t> by </a:t>
            </a:r>
            <a:r>
              <a:rPr lang="en" sz="1500">
                <a:solidFill>
                  <a:srgbClr val="FFFFFF"/>
                </a:solidFill>
                <a:latin typeface="Georgia"/>
                <a:ea typeface="Georgia"/>
                <a:cs typeface="Georgia"/>
                <a:sym typeface="Georgia"/>
              </a:rPr>
              <a:t>Immanuel</a:t>
            </a:r>
            <a:r>
              <a:rPr lang="en" sz="1500">
                <a:solidFill>
                  <a:srgbClr val="FFFFFF"/>
                </a:solidFill>
                <a:latin typeface="Georgia"/>
                <a:ea typeface="Georgia"/>
                <a:cs typeface="Georgia"/>
                <a:sym typeface="Georgia"/>
              </a:rPr>
              <a:t> Kant, Friedrich Engels, Adam Smith, and Georg Hegel</a:t>
            </a:r>
            <a:endParaRPr sz="1500">
              <a:solidFill>
                <a:srgbClr val="FFFFFF"/>
              </a:solidFill>
              <a:latin typeface="Georgia"/>
              <a:ea typeface="Georgia"/>
              <a:cs typeface="Georgia"/>
              <a:sym typeface="Georgia"/>
            </a:endParaRPr>
          </a:p>
        </p:txBody>
      </p:sp>
      <p:pic>
        <p:nvPicPr>
          <p:cNvPr descr="My history hero: Karl Marx (1818–83) | HistoryExtra" id="144" name="Google Shape;144;p24"/>
          <p:cNvPicPr preferRelativeResize="0"/>
          <p:nvPr/>
        </p:nvPicPr>
        <p:blipFill>
          <a:blip r:embed="rId3">
            <a:alphaModFix/>
          </a:blip>
          <a:stretch>
            <a:fillRect/>
          </a:stretch>
        </p:blipFill>
        <p:spPr>
          <a:xfrm>
            <a:off x="7762875" y="3352800"/>
            <a:ext cx="1381125" cy="1790700"/>
          </a:xfrm>
          <a:prstGeom prst="rect">
            <a:avLst/>
          </a:prstGeom>
          <a:noFill/>
          <a:ln>
            <a:noFill/>
          </a:ln>
        </p:spPr>
      </p:pic>
      <p:pic>
        <p:nvPicPr>
          <p:cNvPr id="145" name="Google Shape;145;p24"/>
          <p:cNvPicPr preferRelativeResize="0"/>
          <p:nvPr/>
        </p:nvPicPr>
        <p:blipFill>
          <a:blip r:embed="rId4">
            <a:alphaModFix/>
          </a:blip>
          <a:stretch>
            <a:fillRect/>
          </a:stretch>
        </p:blipFill>
        <p:spPr>
          <a:xfrm>
            <a:off x="7697050" y="8075024"/>
            <a:ext cx="114300" cy="1143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5"/>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Alain</a:t>
            </a:r>
            <a:r>
              <a:rPr lang="en"/>
              <a:t> Badiou and Victor Hugo </a:t>
            </a:r>
            <a:endParaRPr/>
          </a:p>
        </p:txBody>
      </p:sp>
      <p:sp>
        <p:nvSpPr>
          <p:cNvPr id="151" name="Google Shape;151;p25"/>
          <p:cNvSpPr txBox="1"/>
          <p:nvPr>
            <p:ph idx="1" type="body"/>
          </p:nvPr>
        </p:nvSpPr>
        <p:spPr>
          <a:xfrm>
            <a:off x="387900" y="1489824"/>
            <a:ext cx="8368200" cy="3078900"/>
          </a:xfrm>
          <a:prstGeom prst="rect">
            <a:avLst/>
          </a:prstGeom>
        </p:spPr>
        <p:txBody>
          <a:bodyPr anchorCtr="0" anchor="t" bIns="91425" lIns="91425" spcFirstLastPara="1" rIns="91425" wrap="square" tIns="91425">
            <a:normAutofit lnSpcReduction="20000"/>
          </a:bodyPr>
          <a:lstStyle/>
          <a:p>
            <a:pPr indent="-342900" lvl="0" marL="457200" rtl="0" algn="l">
              <a:spcBef>
                <a:spcPts val="0"/>
              </a:spcBef>
              <a:spcAft>
                <a:spcPts val="0"/>
              </a:spcAft>
              <a:buSzPts val="1800"/>
              <a:buChar char="-"/>
            </a:pPr>
            <a:r>
              <a:rPr lang="en" sz="1400"/>
              <a:t>Babarisium</a:t>
            </a:r>
            <a:r>
              <a:rPr lang="en"/>
              <a:t> </a:t>
            </a:r>
            <a:endParaRPr/>
          </a:p>
          <a:p>
            <a:pPr indent="-317500" lvl="1" marL="914400" rtl="0" algn="l">
              <a:lnSpc>
                <a:spcPct val="200000"/>
              </a:lnSpc>
              <a:spcBef>
                <a:spcPts val="0"/>
              </a:spcBef>
              <a:spcAft>
                <a:spcPts val="0"/>
              </a:spcAft>
              <a:buSzPts val="1400"/>
              <a:buChar char="-"/>
            </a:pPr>
            <a:r>
              <a:rPr lang="en" sz="1200"/>
              <a:t>“If we were forced to choose between the barbarians of civilization and the civilized men of barbarism, we should choose the barbarians”(Badiou). </a:t>
            </a:r>
            <a:endParaRPr sz="1200"/>
          </a:p>
          <a:p>
            <a:pPr indent="-317500" lvl="1" marL="914400" rtl="0" algn="l">
              <a:lnSpc>
                <a:spcPct val="200000"/>
              </a:lnSpc>
              <a:spcBef>
                <a:spcPts val="0"/>
              </a:spcBef>
              <a:spcAft>
                <a:spcPts val="0"/>
              </a:spcAft>
              <a:buSzPts val="1400"/>
              <a:buChar char="-"/>
            </a:pPr>
            <a:r>
              <a:rPr lang="en" sz="1200"/>
              <a:t>Webster’s dictionary defines a barbarian as “a person from an alien land, culture, or group believed to be inferior, uncivilized, or violent.”</a:t>
            </a:r>
            <a:endParaRPr/>
          </a:p>
          <a:p>
            <a:pPr indent="-342900" lvl="0" marL="457200" rtl="0" algn="l">
              <a:lnSpc>
                <a:spcPct val="200000"/>
              </a:lnSpc>
              <a:spcBef>
                <a:spcPts val="0"/>
              </a:spcBef>
              <a:spcAft>
                <a:spcPts val="0"/>
              </a:spcAft>
              <a:buSzPts val="1800"/>
              <a:buChar char="-"/>
            </a:pPr>
            <a:r>
              <a:rPr lang="en" sz="1200"/>
              <a:t>It is a clear examination of history being opened up to the people. (as discussed </a:t>
            </a:r>
            <a:r>
              <a:rPr lang="en" sz="1200"/>
              <a:t>earlier with </a:t>
            </a:r>
            <a:r>
              <a:rPr i="1" lang="en" sz="1200"/>
              <a:t>Black Li, White Li</a:t>
            </a:r>
            <a:r>
              <a:rPr lang="en" sz="1200"/>
              <a:t>)</a:t>
            </a:r>
            <a:endParaRPr sz="1200"/>
          </a:p>
          <a:p>
            <a:pPr indent="-342900" lvl="0" marL="457200" rtl="0" algn="l">
              <a:lnSpc>
                <a:spcPct val="200000"/>
              </a:lnSpc>
              <a:spcBef>
                <a:spcPts val="0"/>
              </a:spcBef>
              <a:spcAft>
                <a:spcPts val="0"/>
              </a:spcAft>
              <a:buSzPts val="1800"/>
              <a:buChar char="-"/>
            </a:pPr>
            <a:r>
              <a:rPr lang="en" sz="1200"/>
              <a:t>Similar to the novel </a:t>
            </a:r>
            <a:r>
              <a:rPr i="1" lang="en" sz="1200"/>
              <a:t>Les Miserable,</a:t>
            </a:r>
            <a:r>
              <a:rPr lang="en" sz="1200"/>
              <a:t> </a:t>
            </a:r>
            <a:r>
              <a:rPr i="1" lang="en" sz="1200"/>
              <a:t>Farewell my Concubine </a:t>
            </a:r>
            <a:r>
              <a:rPr lang="en" sz="1200"/>
              <a:t>examines relationships between individuals on a micro scale, from within the revolts on a macro scale.</a:t>
            </a:r>
            <a:r>
              <a:rPr lang="en" sz="1200">
                <a:solidFill>
                  <a:srgbClr val="000000"/>
                </a:solidFill>
                <a:latin typeface="Times New Roman"/>
                <a:ea typeface="Times New Roman"/>
                <a:cs typeface="Times New Roman"/>
                <a:sym typeface="Times New Roman"/>
              </a:rPr>
              <a:t>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26"/>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Discussion Questions</a:t>
            </a:r>
            <a:endParaRPr/>
          </a:p>
        </p:txBody>
      </p:sp>
      <p:sp>
        <p:nvSpPr>
          <p:cNvPr id="157" name="Google Shape;157;p26"/>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AutoNum type="arabicPeriod"/>
            </a:pPr>
            <a:r>
              <a:rPr lang="en"/>
              <a:t>How does </a:t>
            </a:r>
            <a:r>
              <a:rPr lang="en"/>
              <a:t>Hegel's</a:t>
            </a:r>
            <a:r>
              <a:rPr lang="en"/>
              <a:t> </a:t>
            </a:r>
            <a:r>
              <a:rPr lang="en"/>
              <a:t>Philosophy</a:t>
            </a:r>
            <a:r>
              <a:rPr lang="en"/>
              <a:t> fit into Chinese Literary work that we have discussed in class?</a:t>
            </a:r>
            <a:endParaRPr/>
          </a:p>
          <a:p>
            <a:pPr indent="-342900" lvl="0" marL="457200" rtl="0" algn="l">
              <a:spcBef>
                <a:spcPts val="0"/>
              </a:spcBef>
              <a:spcAft>
                <a:spcPts val="0"/>
              </a:spcAft>
              <a:buSzPts val="1800"/>
              <a:buAutoNum type="arabicPeriod"/>
            </a:pPr>
            <a:r>
              <a:rPr lang="en"/>
              <a:t>How does </a:t>
            </a:r>
            <a:r>
              <a:rPr lang="en"/>
              <a:t>Hegel's</a:t>
            </a:r>
            <a:r>
              <a:rPr lang="en"/>
              <a:t> </a:t>
            </a:r>
            <a:r>
              <a:rPr lang="en"/>
              <a:t>Philosophy</a:t>
            </a:r>
            <a:r>
              <a:rPr lang="en"/>
              <a:t> relate to other </a:t>
            </a:r>
            <a:r>
              <a:rPr lang="en"/>
              <a:t>philosophers</a:t>
            </a:r>
            <a:r>
              <a:rPr lang="en"/>
              <a:t> were have </a:t>
            </a:r>
            <a:r>
              <a:rPr lang="en"/>
              <a:t>discuss</a:t>
            </a:r>
            <a:r>
              <a:rPr lang="en"/>
              <a:t> in class?</a:t>
            </a:r>
            <a:endParaRPr/>
          </a:p>
          <a:p>
            <a:pPr indent="-342900" lvl="0" marL="457200" rtl="0" algn="l">
              <a:spcBef>
                <a:spcPts val="0"/>
              </a:spcBef>
              <a:spcAft>
                <a:spcPts val="0"/>
              </a:spcAft>
              <a:buSzPts val="1800"/>
              <a:buAutoNum type="arabicPeriod"/>
            </a:pPr>
            <a:r>
              <a:rPr lang="en"/>
              <a:t>How do Marx and Mao Compare to each other? </a:t>
            </a:r>
            <a:endParaRPr/>
          </a:p>
          <a:p>
            <a:pPr indent="0" lvl="0" marL="0" rtl="0" algn="l">
              <a:spcBef>
                <a:spcPts val="1200"/>
              </a:spcBef>
              <a:spcAft>
                <a:spcPts val="120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14"/>
          <p:cNvSpPr txBox="1"/>
          <p:nvPr>
            <p:ph type="title"/>
          </p:nvPr>
        </p:nvSpPr>
        <p:spPr>
          <a:xfrm>
            <a:off x="3117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Intro To Hegel</a:t>
            </a:r>
            <a:endParaRPr/>
          </a:p>
        </p:txBody>
      </p:sp>
      <p:sp>
        <p:nvSpPr>
          <p:cNvPr id="70" name="Google Shape;70;p14"/>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August 27th 1770- November 14th 1831</a:t>
            </a:r>
            <a:endParaRPr/>
          </a:p>
          <a:p>
            <a:pPr indent="-342900" lvl="0" marL="457200" rtl="0" algn="l">
              <a:spcBef>
                <a:spcPts val="0"/>
              </a:spcBef>
              <a:spcAft>
                <a:spcPts val="0"/>
              </a:spcAft>
              <a:buSzPts val="1800"/>
              <a:buChar char="-"/>
            </a:pPr>
            <a:r>
              <a:rPr lang="en"/>
              <a:t>Influenced by Immanuel Kant, Rene Descartes, Friedrich Von Schelling, Jean-Jacques Rousseau</a:t>
            </a:r>
            <a:endParaRPr/>
          </a:p>
          <a:p>
            <a:pPr indent="0" lvl="0" marL="0" rtl="0" algn="l">
              <a:spcBef>
                <a:spcPts val="1200"/>
              </a:spcBef>
              <a:spcAft>
                <a:spcPts val="0"/>
              </a:spcAft>
              <a:buNone/>
            </a:pPr>
            <a:r>
              <a:t/>
            </a:r>
            <a:endParaRPr/>
          </a:p>
          <a:p>
            <a:pPr indent="0" lvl="0" marL="0" rtl="0" algn="l">
              <a:spcBef>
                <a:spcPts val="1200"/>
              </a:spcBef>
              <a:spcAft>
                <a:spcPts val="0"/>
              </a:spcAft>
              <a:buNone/>
            </a:pPr>
            <a:r>
              <a:rPr lang="en" u="sng">
                <a:solidFill>
                  <a:schemeClr val="hlink"/>
                </a:solidFill>
                <a:hlinkClick r:id="rId3"/>
              </a:rPr>
              <a:t>https://www.youtube.com/watch?v=_xbZzxet9Cs&amp;t=1501s</a:t>
            </a:r>
            <a:endParaRPr/>
          </a:p>
          <a:p>
            <a:pPr indent="0" lvl="0" marL="0" rtl="0" algn="l">
              <a:spcBef>
                <a:spcPts val="1200"/>
              </a:spcBef>
              <a:spcAft>
                <a:spcPts val="1200"/>
              </a:spcAft>
              <a:buNone/>
            </a:pPr>
            <a:r>
              <a:rPr lang="en"/>
              <a:t>0:00-4:36</a:t>
            </a:r>
            <a:endParaRPr/>
          </a:p>
        </p:txBody>
      </p:sp>
      <p:pic>
        <p:nvPicPr>
          <p:cNvPr descr="Georg Wilhelm Friedrich Hegel - Wikipedia" id="71" name="Google Shape;71;p14"/>
          <p:cNvPicPr preferRelativeResize="0"/>
          <p:nvPr/>
        </p:nvPicPr>
        <p:blipFill>
          <a:blip r:embed="rId4">
            <a:alphaModFix/>
          </a:blip>
          <a:stretch>
            <a:fillRect/>
          </a:stretch>
        </p:blipFill>
        <p:spPr>
          <a:xfrm>
            <a:off x="6648725" y="2279844"/>
            <a:ext cx="1979150" cy="2574275"/>
          </a:xfrm>
          <a:prstGeom prst="rect">
            <a:avLst/>
          </a:prstGeom>
          <a:noFill/>
          <a:ln>
            <a:noFill/>
          </a:ln>
        </p:spPr>
      </p:pic>
      <p:pic>
        <p:nvPicPr>
          <p:cNvPr id="72" name="Google Shape;72;p14"/>
          <p:cNvPicPr preferRelativeResize="0"/>
          <p:nvPr/>
        </p:nvPicPr>
        <p:blipFill>
          <a:blip r:embed="rId5">
            <a:alphaModFix/>
          </a:blip>
          <a:stretch>
            <a:fillRect/>
          </a:stretch>
        </p:blipFill>
        <p:spPr>
          <a:xfrm>
            <a:off x="7581150" y="7876512"/>
            <a:ext cx="114300" cy="1143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15"/>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Hegel’s Geist </a:t>
            </a:r>
            <a:endParaRPr/>
          </a:p>
        </p:txBody>
      </p:sp>
      <p:sp>
        <p:nvSpPr>
          <p:cNvPr id="78" name="Google Shape;78;p15"/>
          <p:cNvSpPr txBox="1"/>
          <p:nvPr>
            <p:ph idx="1" type="body"/>
          </p:nvPr>
        </p:nvSpPr>
        <p:spPr>
          <a:xfrm>
            <a:off x="387900" y="1489824"/>
            <a:ext cx="8368200" cy="3078900"/>
          </a:xfrm>
          <a:prstGeom prst="rect">
            <a:avLst/>
          </a:prstGeom>
        </p:spPr>
        <p:txBody>
          <a:bodyPr anchorCtr="0" anchor="t" bIns="91425" lIns="91425" spcFirstLastPara="1" rIns="91425" wrap="square" tIns="91425">
            <a:normAutofit lnSpcReduction="10000"/>
          </a:bodyPr>
          <a:lstStyle/>
          <a:p>
            <a:pPr indent="-342900" lvl="0" marL="457200" rtl="0" algn="l">
              <a:spcBef>
                <a:spcPts val="0"/>
              </a:spcBef>
              <a:spcAft>
                <a:spcPts val="0"/>
              </a:spcAft>
              <a:buSzPts val="1800"/>
              <a:buChar char="-"/>
            </a:pPr>
            <a:r>
              <a:rPr lang="en"/>
              <a:t>Humans are made up of </a:t>
            </a:r>
            <a:r>
              <a:rPr lang="en"/>
              <a:t>their</a:t>
            </a:r>
            <a:r>
              <a:rPr lang="en"/>
              <a:t> spirits, souls, and minds</a:t>
            </a:r>
            <a:endParaRPr/>
          </a:p>
          <a:p>
            <a:pPr indent="-342900" lvl="0" marL="457200" rtl="0" algn="l">
              <a:spcBef>
                <a:spcPts val="0"/>
              </a:spcBef>
              <a:spcAft>
                <a:spcPts val="0"/>
              </a:spcAft>
              <a:buSzPts val="1800"/>
              <a:buChar char="-"/>
            </a:pPr>
            <a:r>
              <a:rPr lang="en"/>
              <a:t>Geist is ever changing and evolving with history and humanity</a:t>
            </a:r>
            <a:endParaRPr/>
          </a:p>
          <a:p>
            <a:pPr indent="-342900" lvl="0" marL="457200" rtl="0" algn="l">
              <a:spcBef>
                <a:spcPts val="0"/>
              </a:spcBef>
              <a:spcAft>
                <a:spcPts val="0"/>
              </a:spcAft>
              <a:buSzPts val="1800"/>
              <a:buChar char="-"/>
            </a:pPr>
            <a:r>
              <a:rPr lang="en"/>
              <a:t>Every historical Epoch has its own geist</a:t>
            </a:r>
            <a:endParaRPr/>
          </a:p>
          <a:p>
            <a:pPr indent="-317500" lvl="1" marL="914400" rtl="0" algn="l">
              <a:spcBef>
                <a:spcPts val="0"/>
              </a:spcBef>
              <a:spcAft>
                <a:spcPts val="0"/>
              </a:spcAft>
              <a:buSzPts val="1400"/>
              <a:buChar char="-"/>
            </a:pPr>
            <a:r>
              <a:rPr lang="en"/>
              <a:t>Freedom and </a:t>
            </a:r>
            <a:r>
              <a:rPr lang="en"/>
              <a:t>rationality</a:t>
            </a:r>
            <a:r>
              <a:rPr lang="en"/>
              <a:t> are </a:t>
            </a:r>
            <a:r>
              <a:rPr lang="en"/>
              <a:t>closely</a:t>
            </a:r>
            <a:r>
              <a:rPr lang="en"/>
              <a:t> related to Hegle</a:t>
            </a:r>
            <a:endParaRPr/>
          </a:p>
          <a:p>
            <a:pPr indent="-342900" lvl="0" marL="457200" rtl="0" algn="l">
              <a:spcBef>
                <a:spcPts val="0"/>
              </a:spcBef>
              <a:spcAft>
                <a:spcPts val="0"/>
              </a:spcAft>
              <a:buSzPts val="1800"/>
              <a:buChar char="-"/>
            </a:pPr>
            <a:r>
              <a:rPr lang="en"/>
              <a:t>Humans represent history, and history represents humanity. </a:t>
            </a:r>
            <a:endParaRPr/>
          </a:p>
          <a:p>
            <a:pPr indent="-342900" lvl="0" marL="457200" rtl="0" algn="l">
              <a:spcBef>
                <a:spcPts val="0"/>
              </a:spcBef>
              <a:spcAft>
                <a:spcPts val="0"/>
              </a:spcAft>
              <a:buSzPts val="1800"/>
              <a:buChar char="-"/>
            </a:pPr>
            <a:r>
              <a:rPr lang="en"/>
              <a:t>Each person’s life represent the evolution of history</a:t>
            </a:r>
            <a:endParaRPr/>
          </a:p>
          <a:p>
            <a:pPr indent="-317500" lvl="1" marL="914400" rtl="0" algn="l">
              <a:spcBef>
                <a:spcPts val="0"/>
              </a:spcBef>
              <a:spcAft>
                <a:spcPts val="0"/>
              </a:spcAft>
              <a:buSzPts val="1400"/>
              <a:buChar char="-"/>
            </a:pPr>
            <a:r>
              <a:rPr lang="en"/>
              <a:t>Start of live is the start of history</a:t>
            </a:r>
            <a:endParaRPr/>
          </a:p>
          <a:p>
            <a:pPr indent="-342900" lvl="0" marL="457200" rtl="0" algn="l">
              <a:spcBef>
                <a:spcPts val="0"/>
              </a:spcBef>
              <a:spcAft>
                <a:spcPts val="0"/>
              </a:spcAft>
              <a:buSzPts val="1800"/>
              <a:buChar char="-"/>
            </a:pPr>
            <a:r>
              <a:rPr lang="en"/>
              <a:t>The overall goal of history is to reach the end of human </a:t>
            </a:r>
            <a:r>
              <a:rPr lang="en"/>
              <a:t>existence</a:t>
            </a:r>
            <a:r>
              <a:rPr lang="en"/>
              <a:t> </a:t>
            </a:r>
            <a:endParaRPr/>
          </a:p>
          <a:p>
            <a:pPr indent="-342900" lvl="0" marL="457200" rtl="0" algn="l">
              <a:spcBef>
                <a:spcPts val="0"/>
              </a:spcBef>
              <a:spcAft>
                <a:spcPts val="0"/>
              </a:spcAft>
              <a:buSzPts val="1800"/>
              <a:buChar char="-"/>
            </a:pPr>
            <a:r>
              <a:rPr lang="en"/>
              <a:t>People can only </a:t>
            </a:r>
            <a:r>
              <a:rPr lang="en"/>
              <a:t>comprehend</a:t>
            </a:r>
            <a:r>
              <a:rPr lang="en"/>
              <a:t> history after the time period has past, not during the time period</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16"/>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i="1" lang="en"/>
              <a:t>Black Li, White Li</a:t>
            </a:r>
            <a:r>
              <a:rPr lang="en"/>
              <a:t> by </a:t>
            </a:r>
            <a:r>
              <a:rPr lang="en"/>
              <a:t>Lao</a:t>
            </a:r>
            <a:r>
              <a:rPr lang="en"/>
              <a:t> She  </a:t>
            </a:r>
            <a:endParaRPr/>
          </a:p>
        </p:txBody>
      </p:sp>
      <p:sp>
        <p:nvSpPr>
          <p:cNvPr id="84" name="Google Shape;84;p16"/>
          <p:cNvSpPr txBox="1"/>
          <p:nvPr>
            <p:ph idx="1" type="body"/>
          </p:nvPr>
        </p:nvSpPr>
        <p:spPr>
          <a:xfrm>
            <a:off x="387900" y="1373949"/>
            <a:ext cx="8368200" cy="3078900"/>
          </a:xfrm>
          <a:prstGeom prst="rect">
            <a:avLst/>
          </a:prstGeom>
        </p:spPr>
        <p:txBody>
          <a:bodyPr anchorCtr="0" anchor="t" bIns="91425" lIns="91425" spcFirstLastPara="1" rIns="91425" wrap="square" tIns="91425">
            <a:normAutofit fontScale="25000" lnSpcReduction="20000"/>
          </a:bodyPr>
          <a:lstStyle/>
          <a:p>
            <a:pPr indent="0" lvl="0" marL="0" rtl="0" algn="l">
              <a:spcBef>
                <a:spcPts val="0"/>
              </a:spcBef>
              <a:spcAft>
                <a:spcPts val="0"/>
              </a:spcAft>
              <a:buNone/>
            </a:pPr>
            <a:r>
              <a:rPr lang="en" sz="6107"/>
              <a:t>Represent old values, and new values. </a:t>
            </a:r>
            <a:endParaRPr sz="6107"/>
          </a:p>
          <a:p>
            <a:pPr indent="-306510" lvl="1" marL="914400" rtl="0" algn="l">
              <a:spcBef>
                <a:spcPts val="1200"/>
              </a:spcBef>
              <a:spcAft>
                <a:spcPts val="0"/>
              </a:spcAft>
              <a:buSzPct val="100000"/>
              <a:buChar char="-"/>
            </a:pPr>
            <a:r>
              <a:rPr lang="en" sz="4907"/>
              <a:t>Old values (Black Li)- </a:t>
            </a:r>
            <a:r>
              <a:rPr lang="en" sz="4907"/>
              <a:t>Confucianism</a:t>
            </a:r>
            <a:r>
              <a:rPr lang="en" sz="4907"/>
              <a:t>, education, family centered, respect of elders, </a:t>
            </a:r>
            <a:r>
              <a:rPr lang="en" sz="4907"/>
              <a:t>Filial</a:t>
            </a:r>
            <a:r>
              <a:rPr lang="en" sz="4907"/>
              <a:t> Piety, some </a:t>
            </a:r>
            <a:r>
              <a:rPr lang="en" sz="4907"/>
              <a:t>folklore</a:t>
            </a:r>
            <a:r>
              <a:rPr lang="en" sz="4907"/>
              <a:t> religions, and more</a:t>
            </a:r>
            <a:endParaRPr sz="4907"/>
          </a:p>
          <a:p>
            <a:pPr indent="0" lvl="0" marL="0" rtl="0" algn="l">
              <a:lnSpc>
                <a:spcPct val="115000"/>
              </a:lnSpc>
              <a:spcBef>
                <a:spcPts val="1200"/>
              </a:spcBef>
              <a:spcAft>
                <a:spcPts val="0"/>
              </a:spcAft>
              <a:buNone/>
            </a:pPr>
            <a:r>
              <a:t/>
            </a:r>
            <a:endParaRPr sz="3707"/>
          </a:p>
          <a:p>
            <a:pPr indent="-306510" lvl="1" marL="914400" rtl="0" algn="l">
              <a:spcBef>
                <a:spcPts val="1200"/>
              </a:spcBef>
              <a:spcAft>
                <a:spcPts val="0"/>
              </a:spcAft>
              <a:buSzPct val="100000"/>
              <a:buChar char="-"/>
            </a:pPr>
            <a:r>
              <a:rPr lang="en" sz="4907"/>
              <a:t>New values (White Li)- </a:t>
            </a:r>
            <a:r>
              <a:rPr lang="en" sz="4907"/>
              <a:t>Individualism</a:t>
            </a:r>
            <a:r>
              <a:rPr lang="en" sz="4907"/>
              <a:t>, </a:t>
            </a:r>
            <a:r>
              <a:rPr lang="en" sz="4907"/>
              <a:t>rejection</a:t>
            </a:r>
            <a:r>
              <a:rPr lang="en" sz="4907"/>
              <a:t> of </a:t>
            </a:r>
            <a:r>
              <a:rPr lang="en" sz="4907"/>
              <a:t>traditional</a:t>
            </a:r>
            <a:r>
              <a:rPr lang="en" sz="4907"/>
              <a:t> values, rejection of religion, </a:t>
            </a:r>
            <a:r>
              <a:rPr lang="en" sz="4907"/>
              <a:t>societal</a:t>
            </a:r>
            <a:r>
              <a:rPr lang="en" sz="4907"/>
              <a:t> shift from focusing on the whole population, to the individual.</a:t>
            </a:r>
            <a:endParaRPr sz="4907"/>
          </a:p>
          <a:p>
            <a:pPr indent="0" lvl="0" marL="0" rtl="0" algn="l">
              <a:spcBef>
                <a:spcPts val="1200"/>
              </a:spcBef>
              <a:spcAft>
                <a:spcPts val="0"/>
              </a:spcAft>
              <a:buNone/>
            </a:pPr>
            <a:r>
              <a:rPr lang="en" sz="3707"/>
              <a:t> </a:t>
            </a:r>
            <a:endParaRPr sz="3707"/>
          </a:p>
          <a:p>
            <a:pPr indent="0" lvl="0" marL="0" rtl="0" algn="ctr">
              <a:spcBef>
                <a:spcPts val="1200"/>
              </a:spcBef>
              <a:spcAft>
                <a:spcPts val="0"/>
              </a:spcAft>
              <a:buNone/>
            </a:pPr>
            <a:r>
              <a:rPr lang="en" sz="4707"/>
              <a:t>“I recall what </a:t>
            </a:r>
            <a:r>
              <a:rPr lang="en" sz="4707"/>
              <a:t>happened</a:t>
            </a:r>
            <a:r>
              <a:rPr lang="en" sz="4707"/>
              <a:t> very clearly. </a:t>
            </a:r>
            <a:r>
              <a:rPr lang="en" sz="4707"/>
              <a:t>On a</a:t>
            </a:r>
            <a:r>
              <a:rPr lang="en" sz="4707"/>
              <a:t> </a:t>
            </a:r>
            <a:r>
              <a:rPr lang="en" sz="4707"/>
              <a:t>drizzly</a:t>
            </a:r>
            <a:r>
              <a:rPr lang="en" sz="4707"/>
              <a:t> night in early summer, I went to have a chat with him [Black Li] in his home. He was sitting alone in his room with four fine </a:t>
            </a:r>
            <a:r>
              <a:rPr lang="en" sz="4707"/>
              <a:t>porcelain</a:t>
            </a:r>
            <a:r>
              <a:rPr lang="en" sz="4707"/>
              <a:t> tea bowls decorated with red fish standing on the table before him. We were very </a:t>
            </a:r>
            <a:r>
              <a:rPr lang="en" sz="4707"/>
              <a:t>informal</a:t>
            </a:r>
            <a:r>
              <a:rPr lang="en" sz="4707"/>
              <a:t> whenever we got together. I sat down and lit a </a:t>
            </a:r>
            <a:r>
              <a:rPr lang="en" sz="4707"/>
              <a:t>cigarette</a:t>
            </a:r>
            <a:r>
              <a:rPr lang="en" sz="4707"/>
              <a:t> while he played with his tea bowls. He turned them </a:t>
            </a:r>
            <a:r>
              <a:rPr lang="en" sz="4707"/>
              <a:t>around</a:t>
            </a:r>
            <a:r>
              <a:rPr lang="en" sz="4707"/>
              <a:t>, one by one, until the fish </a:t>
            </a:r>
            <a:r>
              <a:rPr lang="en" sz="4707"/>
              <a:t>designs</a:t>
            </a:r>
            <a:r>
              <a:rPr lang="en" sz="4707"/>
              <a:t> painted on them were all facing him.”</a:t>
            </a:r>
            <a:endParaRPr sz="4707"/>
          </a:p>
          <a:p>
            <a:pPr indent="0" lvl="0" marL="0" rtl="0" algn="ctr">
              <a:spcBef>
                <a:spcPts val="1200"/>
              </a:spcBef>
              <a:spcAft>
                <a:spcPts val="0"/>
              </a:spcAft>
              <a:buNone/>
            </a:pPr>
            <a:r>
              <a:rPr lang="en" sz="5800"/>
              <a:t>In what line of the excerpt do we see </a:t>
            </a:r>
            <a:r>
              <a:rPr lang="en" sz="5800"/>
              <a:t>traditional</a:t>
            </a:r>
            <a:r>
              <a:rPr lang="en" sz="5800"/>
              <a:t> values, and how are they </a:t>
            </a:r>
            <a:r>
              <a:rPr lang="en" sz="5800"/>
              <a:t>challenged</a:t>
            </a:r>
            <a:r>
              <a:rPr lang="en" sz="5800"/>
              <a:t>? </a:t>
            </a:r>
            <a:endParaRPr sz="5800"/>
          </a:p>
          <a:p>
            <a:pPr indent="0" lvl="0" marL="0" rtl="0" algn="ctr">
              <a:spcBef>
                <a:spcPts val="1200"/>
              </a:spcBef>
              <a:spcAft>
                <a:spcPts val="0"/>
              </a:spcAft>
              <a:buNone/>
            </a:pPr>
            <a:r>
              <a:rPr lang="en" sz="5800"/>
              <a:t>How does this relate to Hegel’s </a:t>
            </a:r>
            <a:r>
              <a:rPr lang="en" sz="5800"/>
              <a:t>views</a:t>
            </a:r>
            <a:r>
              <a:rPr lang="en" sz="5800"/>
              <a:t> of comiratury? </a:t>
            </a:r>
            <a:endParaRPr sz="5800"/>
          </a:p>
          <a:p>
            <a:pPr indent="0" lvl="0" marL="0" rtl="0" algn="ctr">
              <a:spcBef>
                <a:spcPts val="1200"/>
              </a:spcBef>
              <a:spcAft>
                <a:spcPts val="0"/>
              </a:spcAft>
              <a:buNone/>
            </a:pPr>
            <a:r>
              <a:t/>
            </a:r>
            <a:endParaRPr/>
          </a:p>
          <a:p>
            <a:pPr indent="0" lvl="0" marL="0" rtl="0" algn="ctr">
              <a:spcBef>
                <a:spcPts val="1200"/>
              </a:spcBef>
              <a:spcAft>
                <a:spcPts val="120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7"/>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Intro To Mao</a:t>
            </a:r>
            <a:endParaRPr/>
          </a:p>
        </p:txBody>
      </p:sp>
      <p:sp>
        <p:nvSpPr>
          <p:cNvPr id="90" name="Google Shape;90;p17"/>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Early Ages </a:t>
            </a:r>
            <a:endParaRPr/>
          </a:p>
        </p:txBody>
      </p:sp>
      <p:pic>
        <p:nvPicPr>
          <p:cNvPr id="91" name="Google Shape;91;p17"/>
          <p:cNvPicPr preferRelativeResize="0"/>
          <p:nvPr/>
        </p:nvPicPr>
        <p:blipFill>
          <a:blip r:embed="rId3">
            <a:alphaModFix/>
          </a:blip>
          <a:stretch>
            <a:fillRect/>
          </a:stretch>
        </p:blipFill>
        <p:spPr>
          <a:xfrm>
            <a:off x="3632200" y="1672225"/>
            <a:ext cx="5248374" cy="2952199"/>
          </a:xfrm>
          <a:prstGeom prst="rect">
            <a:avLst/>
          </a:prstGeom>
          <a:noFill/>
          <a:ln>
            <a:noFill/>
          </a:ln>
        </p:spPr>
      </p:pic>
      <p:pic>
        <p:nvPicPr>
          <p:cNvPr id="92" name="Google Shape;92;p17"/>
          <p:cNvPicPr preferRelativeResize="0"/>
          <p:nvPr/>
        </p:nvPicPr>
        <p:blipFill>
          <a:blip r:embed="rId4">
            <a:alphaModFix/>
          </a:blip>
          <a:stretch>
            <a:fillRect/>
          </a:stretch>
        </p:blipFill>
        <p:spPr>
          <a:xfrm>
            <a:off x="1746725" y="1672225"/>
            <a:ext cx="1885475" cy="26019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18"/>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Mao’s Theory on Peasant Revolution</a:t>
            </a:r>
            <a:endParaRPr/>
          </a:p>
        </p:txBody>
      </p:sp>
      <p:pic>
        <p:nvPicPr>
          <p:cNvPr id="98" name="Google Shape;98;p18"/>
          <p:cNvPicPr preferRelativeResize="0"/>
          <p:nvPr/>
        </p:nvPicPr>
        <p:blipFill>
          <a:blip r:embed="rId3">
            <a:alphaModFix/>
          </a:blip>
          <a:stretch>
            <a:fillRect/>
          </a:stretch>
        </p:blipFill>
        <p:spPr>
          <a:xfrm>
            <a:off x="387900" y="1472600"/>
            <a:ext cx="4762500" cy="2981325"/>
          </a:xfrm>
          <a:prstGeom prst="rect">
            <a:avLst/>
          </a:prstGeom>
          <a:noFill/>
          <a:ln>
            <a:noFill/>
          </a:ln>
        </p:spPr>
      </p:pic>
      <p:pic>
        <p:nvPicPr>
          <p:cNvPr id="99" name="Google Shape;99;p18"/>
          <p:cNvPicPr preferRelativeResize="0"/>
          <p:nvPr/>
        </p:nvPicPr>
        <p:blipFill>
          <a:blip r:embed="rId4">
            <a:alphaModFix/>
          </a:blip>
          <a:stretch>
            <a:fillRect/>
          </a:stretch>
        </p:blipFill>
        <p:spPr>
          <a:xfrm>
            <a:off x="7000525" y="1221075"/>
            <a:ext cx="1817025" cy="2237200"/>
          </a:xfrm>
          <a:prstGeom prst="rect">
            <a:avLst/>
          </a:prstGeom>
          <a:noFill/>
          <a:ln>
            <a:noFill/>
          </a:ln>
        </p:spPr>
      </p:pic>
      <p:pic>
        <p:nvPicPr>
          <p:cNvPr id="100" name="Google Shape;100;p18"/>
          <p:cNvPicPr preferRelativeResize="0"/>
          <p:nvPr/>
        </p:nvPicPr>
        <p:blipFill>
          <a:blip r:embed="rId5">
            <a:alphaModFix/>
          </a:blip>
          <a:stretch>
            <a:fillRect/>
          </a:stretch>
        </p:blipFill>
        <p:spPr>
          <a:xfrm>
            <a:off x="5427500" y="2906575"/>
            <a:ext cx="2421700" cy="18439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pic>
        <p:nvPicPr>
          <p:cNvPr id="105" name="Google Shape;105;p19"/>
          <p:cNvPicPr preferRelativeResize="0"/>
          <p:nvPr/>
        </p:nvPicPr>
        <p:blipFill>
          <a:blip r:embed="rId3">
            <a:alphaModFix/>
          </a:blip>
          <a:stretch>
            <a:fillRect/>
          </a:stretch>
        </p:blipFill>
        <p:spPr>
          <a:xfrm>
            <a:off x="3887400" y="2094700"/>
            <a:ext cx="5256600" cy="2961199"/>
          </a:xfrm>
          <a:prstGeom prst="rect">
            <a:avLst/>
          </a:prstGeom>
          <a:noFill/>
          <a:ln>
            <a:noFill/>
          </a:ln>
        </p:spPr>
      </p:pic>
      <p:pic>
        <p:nvPicPr>
          <p:cNvPr id="106" name="Google Shape;106;p19"/>
          <p:cNvPicPr preferRelativeResize="0"/>
          <p:nvPr/>
        </p:nvPicPr>
        <p:blipFill>
          <a:blip r:embed="rId4">
            <a:alphaModFix/>
          </a:blip>
          <a:stretch>
            <a:fillRect/>
          </a:stretch>
        </p:blipFill>
        <p:spPr>
          <a:xfrm>
            <a:off x="-3" y="0"/>
            <a:ext cx="4726146" cy="2961200"/>
          </a:xfrm>
          <a:prstGeom prst="rect">
            <a:avLst/>
          </a:prstGeom>
          <a:noFill/>
          <a:ln>
            <a:noFill/>
          </a:ln>
        </p:spPr>
      </p:pic>
      <p:sp>
        <p:nvSpPr>
          <p:cNvPr id="107" name="Google Shape;107;p19"/>
          <p:cNvSpPr txBox="1"/>
          <p:nvPr>
            <p:ph type="title"/>
          </p:nvPr>
        </p:nvSpPr>
        <p:spPr>
          <a:xfrm>
            <a:off x="3887400" y="12754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Anti-Bolsheviks Conspiracy</a:t>
            </a:r>
            <a:endParaRPr/>
          </a:p>
        </p:txBody>
      </p:sp>
      <p:sp>
        <p:nvSpPr>
          <p:cNvPr id="108" name="Google Shape;108;p19"/>
          <p:cNvSpPr txBox="1"/>
          <p:nvPr>
            <p:ph type="title"/>
          </p:nvPr>
        </p:nvSpPr>
        <p:spPr>
          <a:xfrm>
            <a:off x="0" y="304167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Yan’an </a:t>
            </a:r>
            <a:r>
              <a:rPr lang="en"/>
              <a:t>Rectification</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20"/>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After 1949</a:t>
            </a:r>
            <a:endParaRPr/>
          </a:p>
        </p:txBody>
      </p:sp>
      <p:pic>
        <p:nvPicPr>
          <p:cNvPr id="114" name="Google Shape;114;p20"/>
          <p:cNvPicPr preferRelativeResize="0"/>
          <p:nvPr/>
        </p:nvPicPr>
        <p:blipFill>
          <a:blip r:embed="rId3">
            <a:alphaModFix/>
          </a:blip>
          <a:stretch>
            <a:fillRect/>
          </a:stretch>
        </p:blipFill>
        <p:spPr>
          <a:xfrm>
            <a:off x="152400" y="1296525"/>
            <a:ext cx="4419600" cy="2946393"/>
          </a:xfrm>
          <a:prstGeom prst="rect">
            <a:avLst/>
          </a:prstGeom>
          <a:noFill/>
          <a:ln>
            <a:noFill/>
          </a:ln>
        </p:spPr>
      </p:pic>
      <p:pic>
        <p:nvPicPr>
          <p:cNvPr id="115" name="Google Shape;115;p20"/>
          <p:cNvPicPr preferRelativeResize="0"/>
          <p:nvPr/>
        </p:nvPicPr>
        <p:blipFill>
          <a:blip r:embed="rId4">
            <a:alphaModFix/>
          </a:blip>
          <a:stretch>
            <a:fillRect/>
          </a:stretch>
        </p:blipFill>
        <p:spPr>
          <a:xfrm>
            <a:off x="5390925" y="922438"/>
            <a:ext cx="2895435" cy="36945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21"/>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Great Leap Forward and The Famine</a:t>
            </a:r>
            <a:endParaRPr/>
          </a:p>
        </p:txBody>
      </p:sp>
      <p:pic>
        <p:nvPicPr>
          <p:cNvPr id="121" name="Google Shape;121;p21"/>
          <p:cNvPicPr preferRelativeResize="0"/>
          <p:nvPr/>
        </p:nvPicPr>
        <p:blipFill>
          <a:blip r:embed="rId3">
            <a:alphaModFix/>
          </a:blip>
          <a:stretch>
            <a:fillRect/>
          </a:stretch>
        </p:blipFill>
        <p:spPr>
          <a:xfrm>
            <a:off x="264200" y="1371000"/>
            <a:ext cx="2708125" cy="3095000"/>
          </a:xfrm>
          <a:prstGeom prst="rect">
            <a:avLst/>
          </a:prstGeom>
          <a:noFill/>
          <a:ln>
            <a:noFill/>
          </a:ln>
        </p:spPr>
      </p:pic>
      <p:pic>
        <p:nvPicPr>
          <p:cNvPr id="122" name="Google Shape;122;p21"/>
          <p:cNvPicPr preferRelativeResize="0"/>
          <p:nvPr/>
        </p:nvPicPr>
        <p:blipFill>
          <a:blip r:embed="rId4">
            <a:alphaModFix/>
          </a:blip>
          <a:stretch>
            <a:fillRect/>
          </a:stretch>
        </p:blipFill>
        <p:spPr>
          <a:xfrm>
            <a:off x="3228175" y="1321325"/>
            <a:ext cx="5678854" cy="31943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