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Tangerine"/>
      <p:regular r:id="rId22"/>
      <p:bold r:id="rId23"/>
    </p:embeddedFont>
    <p:embeddedFont>
      <p:font typeface="Average"/>
      <p:regular r:id="rId24"/>
    </p:embeddedFont>
    <p:embeddedFont>
      <p:font typeface="Oswald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Tangerine-regular.fntdata"/><Relationship Id="rId21" Type="http://schemas.openxmlformats.org/officeDocument/2006/relationships/slide" Target="slides/slide16.xml"/><Relationship Id="rId24" Type="http://schemas.openxmlformats.org/officeDocument/2006/relationships/font" Target="fonts/Average-regular.fntdata"/><Relationship Id="rId23" Type="http://schemas.openxmlformats.org/officeDocument/2006/relationships/font" Target="fonts/Tangerine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swald-bold.fntdata"/><Relationship Id="rId25" Type="http://schemas.openxmlformats.org/officeDocument/2006/relationships/font" Target="fonts/Oswa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b3a68b323c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b3a68b323c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b3a68b323c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b3a68b323c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b3a68b323c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b3a68b323c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b3a68b323c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b3a68b323c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b3a68b323c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b3a68b323c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b3a68b323c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b3a68b323c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b3a68b323c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b3a68b323c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b3a68b323c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b3a68b323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b3a68b323c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b3a68b323c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b3a68b323c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b3a68b323c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b3a68b323c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b3a68b323c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b3a68b323c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b3a68b323c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b3a68b323c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b3a68b323c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b3a68b323c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b3a68b323c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b3a68b323c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b3a68b323c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youtube.com/watch?v=x8-GUzTUL2M" TargetMode="External"/><Relationship Id="rId4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269700" y="990800"/>
            <a:ext cx="86754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120"/>
              <a:t>The cause of May Fourth Movement(1919) </a:t>
            </a:r>
            <a:endParaRPr sz="41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120"/>
              <a:t>and </a:t>
            </a:r>
            <a:r>
              <a:rPr lang="en-GB" sz="4120"/>
              <a:t>the contributions it made</a:t>
            </a:r>
            <a:endParaRPr sz="4120"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Jerry Yang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950" y="306500"/>
            <a:ext cx="1963825" cy="263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0400" y="2348500"/>
            <a:ext cx="2000250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7500" y="185350"/>
            <a:ext cx="1963825" cy="26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9925" y="2380600"/>
            <a:ext cx="2212275" cy="221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525" y="279425"/>
            <a:ext cx="3619826" cy="23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0000" y="1388400"/>
            <a:ext cx="4421952" cy="216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8325" y="2856900"/>
            <a:ext cx="2819934" cy="211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650" y="852488"/>
            <a:ext cx="2590800" cy="343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2250" y="1495088"/>
            <a:ext cx="47625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4"/>
          <p:cNvSpPr txBox="1"/>
          <p:nvPr/>
        </p:nvSpPr>
        <p:spPr>
          <a:xfrm>
            <a:off x="4103250" y="635725"/>
            <a:ext cx="453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Classic Chinese (文言文）          Vernacular (白话文）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26" name="Google Shape;126;p24"/>
          <p:cNvSpPr/>
          <p:nvPr/>
        </p:nvSpPr>
        <p:spPr>
          <a:xfrm>
            <a:off x="6190200" y="769525"/>
            <a:ext cx="359700" cy="13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826" y="512225"/>
            <a:ext cx="6266325" cy="37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 txBox="1"/>
          <p:nvPr/>
        </p:nvSpPr>
        <p:spPr>
          <a:xfrm>
            <a:off x="2761200" y="4321575"/>
            <a:ext cx="410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Hu Shi’s article in “China Year Book” 《中国年鉴》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150" y="152400"/>
            <a:ext cx="527569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>
            <p:ph type="title"/>
          </p:nvPr>
        </p:nvSpPr>
        <p:spPr>
          <a:xfrm>
            <a:off x="936000" y="1754975"/>
            <a:ext cx="7272000" cy="6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Tangerine"/>
                <a:ea typeface="Tangerine"/>
                <a:cs typeface="Tangerine"/>
                <a:sym typeface="Tangerine"/>
              </a:rPr>
              <a:t>“It was the best of times, it was the worst of times, it was the age of wisdom, it was the age of foolishness”</a:t>
            </a:r>
            <a:endParaRPr sz="4700">
              <a:latin typeface="Tangerine"/>
              <a:ea typeface="Tangerine"/>
              <a:cs typeface="Tangerine"/>
              <a:sym typeface="Tangerine"/>
            </a:endParaRPr>
          </a:p>
        </p:txBody>
      </p:sp>
      <p:sp>
        <p:nvSpPr>
          <p:cNvPr id="143" name="Google Shape;143;p27"/>
          <p:cNvSpPr txBox="1"/>
          <p:nvPr/>
        </p:nvSpPr>
        <p:spPr>
          <a:xfrm>
            <a:off x="5657225" y="2947400"/>
            <a:ext cx="204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-"/>
            </a:pPr>
            <a:r>
              <a:rPr lang="en-GB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Charles Dickens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3813" y="695476"/>
            <a:ext cx="5376374" cy="30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8"/>
          <p:cNvSpPr txBox="1"/>
          <p:nvPr/>
        </p:nvSpPr>
        <p:spPr>
          <a:xfrm>
            <a:off x="4164300" y="3884925"/>
            <a:ext cx="1338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Thank you!</a:t>
            </a:r>
            <a:endParaRPr sz="1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【内容简介】&#10;　　本片是为庆祝中国共产党建党九十周年而制作的献礼影片。《建党伟业》 围绕1921年前后展开。该片从1911年辛亥革命爆发开始一直叙述至1921年中国共产党第一次全国代表大会召开为止共10年间中国所发生的一系列重大历史事件，大体上由民初动乱、五四运动及中共建党三部分剧情组成。&#10;&#10;电影频道旗下首款全球性APP问世啦！欢迎大家通过电视或手机轻松观看华语电影，动作、悬疑、爱情、文艺、惊悚多种类型任你选，可以通过应用商店免费下载，更多信息请访问：https://go.1905.com&#10;The first global APP launched by CCTV6! Free download at App Store to watch various types of Chinese films! For more information, please visit https://go.1905.com.&#10;&#10;【欢迎订阅CCTV6电影频道】2019全新起航，高质量国产电影全都在这里：https://bit.ly/2xtQy1X&#10;&#10;--------更多精彩内容等你来--------&#10;&#10;★★★电影正片&#10;【Chi-Eng SUB Movie】For People Who Love China Movie： https://bit.ly/2LG1uvN&#10;【周末星影剧场】解决你乏善可陈的周末时光：https://bit.ly/2JtZN3O&#10;【高分电影推荐】精选豆瓣高分精彩电影合集:http://bit.ly/2AoL5bS&#10;&#10;★★★专题栏目&#10;【影响——改革开放四十年的中国电影】百余位影人访谈：http://bit.ly/2Er2X9z&#10;【今日影评 · 表演者言 | 第二季】十二位演员，为表演者“言”：https://bit.ly/2HPynDW&#10;【中国通史】中国迄今为止规模最大的一部历史专题片：http://bit.ly/2QMwWi6&#10;&#10;★★★主打栏目&#10;【今日影评/Movie Talk】八分钟权威电影评论：https://bit.ly/2xwCswL&#10;【中国电影报道】全面/及时/独家的电影娱乐资讯：https://bit.ly/2MeMENS&#10;【电影全解码】深度解析热门电影或专题：http://bit.ly/2As805S&#10;【新片约吗2019】2019院线电影防踩雷攻略指南：http://bit.ly/2TmMmXP&#10;&#10;★★★其他精彩内容&#10;【焦点明星】近距离直面采访热点明星，了解不一样的TA：http://bit.ly/2QjAOCO&#10;【电影日历】电影及明星的那年今日：http://bit.ly/2R5strI&#10;&#10;【1080P Full Movie】《建党伟业/Beginning of The Great Revival》庆祝中国共产党建党九十周年的献礼影片（刘烨 / 冯远征 / 张嘉译 / 陈坤 ）&#10;#建党伟业 #建党大业 #刘烨 #冯远征 #张嘉译 #陈坤 #李晨 #李沁 #周润发 #潘粤明 #刘德华 #聂远 #张震 #电影整片" id="65" name="Google Shape;65;p14" title="【1080P Chi-Eng】《建党伟业/Beginning of The Great Revival》庆祝中国共产党建党九十周年的献礼影片（刘烨 / 冯远征 / 张嘉译 / 陈坤）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5425" y="196825"/>
            <a:ext cx="6333150" cy="474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9225" y="570100"/>
            <a:ext cx="2687850" cy="389475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5168550" y="1522350"/>
            <a:ext cx="2975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-"/>
            </a:pPr>
            <a:r>
              <a:rPr lang="en-GB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Jiang Menglin (蒋梦麟）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-"/>
            </a:pPr>
            <a:r>
              <a:rPr lang="en-GB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Professor at Peking University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-"/>
            </a:pPr>
            <a:r>
              <a:rPr lang="en-GB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Became the Headmaster of Peking University and Secretary of Education in 1928 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475" y="673375"/>
            <a:ext cx="6565750" cy="37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6900" y="125275"/>
            <a:ext cx="5610204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800" y="152400"/>
            <a:ext cx="8267700" cy="45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5401" y="751750"/>
            <a:ext cx="5233200" cy="33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/>
          <p:nvPr/>
        </p:nvSpPr>
        <p:spPr>
          <a:xfrm>
            <a:off x="3666763" y="4266375"/>
            <a:ext cx="181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Leaders of the Allied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675" y="394674"/>
            <a:ext cx="5168674" cy="40271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 txBox="1"/>
          <p:nvPr/>
        </p:nvSpPr>
        <p:spPr>
          <a:xfrm>
            <a:off x="3276550" y="4529550"/>
            <a:ext cx="293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Paris Peace Conference, Jan 18, 1919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461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