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aleway"/>
      <p:regular r:id="rId12"/>
      <p:bold r:id="rId13"/>
      <p:italic r:id="rId14"/>
      <p:boldItalic r:id="rId15"/>
    </p:embeddedFont>
    <p:embeddedFont>
      <p:font typeface="Lato"/>
      <p:regular r:id="rId16"/>
      <p:bold r:id="rId17"/>
      <p:italic r:id="rId18"/>
      <p:boldItalic r:id="rId19"/>
    </p:embeddedFont>
    <p:embeddedFont>
      <p:font typeface="Average"/>
      <p:regular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verage-regular.fntdata"/><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font" Target="fonts/Raleway-bold.fntdata"/><Relationship Id="rId12" Type="http://schemas.openxmlformats.org/officeDocument/2006/relationships/font" Target="fonts/Raleway-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Italic.fntdata"/><Relationship Id="rId14" Type="http://schemas.openxmlformats.org/officeDocument/2006/relationships/font" Target="fonts/Raleway-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b6d6186162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b6d6186162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b6d6186162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b6d6186162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b6d6186162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b6d6186162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b6d6186162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b6d6186162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b6d6186162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b6d6186162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6225" y="1221350"/>
            <a:ext cx="9087900" cy="1664700"/>
          </a:xfrm>
          <a:prstGeom prst="rect">
            <a:avLst/>
          </a:prstGeom>
        </p:spPr>
        <p:txBody>
          <a:bodyPr anchorCtr="0" anchor="b" bIns="91425" lIns="91425" spcFirstLastPara="1" rIns="91425" wrap="square" tIns="91425">
            <a:normAutofit fontScale="90000"/>
          </a:bodyPr>
          <a:lstStyle/>
          <a:p>
            <a:pPr indent="0" lvl="0" marL="0" rtl="0" algn="ctr">
              <a:lnSpc>
                <a:spcPct val="115000"/>
              </a:lnSpc>
              <a:spcBef>
                <a:spcPts val="1100"/>
              </a:spcBef>
              <a:spcAft>
                <a:spcPts val="0"/>
              </a:spcAft>
              <a:buNone/>
            </a:pPr>
            <a:r>
              <a:rPr lang="en"/>
              <a:t>The Oxymoron “Cultural Revolution” and its Relation to China’s Progression of Government</a:t>
            </a:r>
            <a:endParaRPr/>
          </a:p>
        </p:txBody>
      </p:sp>
      <p:sp>
        <p:nvSpPr>
          <p:cNvPr id="60" name="Google Shape;60;p13"/>
          <p:cNvSpPr txBox="1"/>
          <p:nvPr>
            <p:ph idx="1" type="subTitle"/>
          </p:nvPr>
        </p:nvSpPr>
        <p:spPr>
          <a:xfrm>
            <a:off x="727952" y="3981700"/>
            <a:ext cx="7688100" cy="541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Raleway"/>
                <a:ea typeface="Raleway"/>
                <a:cs typeface="Raleway"/>
                <a:sym typeface="Raleway"/>
              </a:rPr>
              <a:t>By Alexis Payne</a:t>
            </a:r>
            <a:endParaRPr>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Culture</a:t>
            </a:r>
            <a:endParaRPr/>
          </a:p>
        </p:txBody>
      </p:sp>
      <p:sp>
        <p:nvSpPr>
          <p:cNvPr id="66" name="Google Shape;66;p14"/>
          <p:cNvSpPr txBox="1"/>
          <p:nvPr>
            <p:ph idx="1" type="body"/>
          </p:nvPr>
        </p:nvSpPr>
        <p:spPr>
          <a:xfrm>
            <a:off x="1035725" y="1422700"/>
            <a:ext cx="2328900" cy="1232100"/>
          </a:xfrm>
          <a:prstGeom prst="rect">
            <a:avLst/>
          </a:prstGeom>
        </p:spPr>
        <p:txBody>
          <a:bodyPr anchorCtr="0" anchor="t" bIns="91425" lIns="91425" spcFirstLastPara="1" rIns="91425" wrap="square" tIns="91425">
            <a:normAutofit fontScale="85000" lnSpcReduction="20000"/>
          </a:bodyPr>
          <a:lstStyle/>
          <a:p>
            <a:pPr indent="0" lvl="0" marL="0" rtl="0" algn="l">
              <a:spcBef>
                <a:spcPts val="1100"/>
              </a:spcBef>
              <a:spcAft>
                <a:spcPts val="0"/>
              </a:spcAft>
              <a:buNone/>
            </a:pPr>
            <a:r>
              <a:rPr lang="en">
                <a:latin typeface="Raleway"/>
                <a:ea typeface="Raleway"/>
                <a:cs typeface="Raleway"/>
                <a:sym typeface="Raleway"/>
              </a:rPr>
              <a:t>Represented as:</a:t>
            </a:r>
            <a:endParaRPr>
              <a:latin typeface="Raleway"/>
              <a:ea typeface="Raleway"/>
              <a:cs typeface="Raleway"/>
              <a:sym typeface="Raleway"/>
            </a:endParaRPr>
          </a:p>
          <a:p>
            <a:pPr indent="-325755" lvl="0" marL="457200" rtl="0" algn="l">
              <a:spcBef>
                <a:spcPts val="1100"/>
              </a:spcBef>
              <a:spcAft>
                <a:spcPts val="0"/>
              </a:spcAft>
              <a:buSzPct val="100000"/>
              <a:buFont typeface="Raleway"/>
              <a:buChar char="●"/>
            </a:pPr>
            <a:r>
              <a:rPr lang="en">
                <a:latin typeface="Raleway"/>
                <a:ea typeface="Raleway"/>
                <a:cs typeface="Raleway"/>
                <a:sym typeface="Raleway"/>
              </a:rPr>
              <a:t>“Methodical”</a:t>
            </a:r>
            <a:endParaRPr>
              <a:latin typeface="Raleway"/>
              <a:ea typeface="Raleway"/>
              <a:cs typeface="Raleway"/>
              <a:sym typeface="Raleway"/>
            </a:endParaRPr>
          </a:p>
          <a:p>
            <a:pPr indent="-325755" lvl="0" marL="457200" rtl="0" algn="l">
              <a:spcBef>
                <a:spcPts val="0"/>
              </a:spcBef>
              <a:spcAft>
                <a:spcPts val="0"/>
              </a:spcAft>
              <a:buSzPct val="100000"/>
              <a:buFont typeface="Raleway"/>
              <a:buChar char="●"/>
            </a:pPr>
            <a:r>
              <a:rPr lang="en">
                <a:latin typeface="Raleway"/>
                <a:ea typeface="Raleway"/>
                <a:cs typeface="Raleway"/>
                <a:sym typeface="Raleway"/>
              </a:rPr>
              <a:t>“Rational”</a:t>
            </a:r>
            <a:endParaRPr>
              <a:latin typeface="Raleway"/>
              <a:ea typeface="Raleway"/>
              <a:cs typeface="Raleway"/>
              <a:sym typeface="Raleway"/>
            </a:endParaRPr>
          </a:p>
          <a:p>
            <a:pPr indent="-325755" lvl="0" marL="457200" rtl="0" algn="l">
              <a:spcBef>
                <a:spcPts val="0"/>
              </a:spcBef>
              <a:spcAft>
                <a:spcPts val="0"/>
              </a:spcAft>
              <a:buSzPct val="100000"/>
              <a:buFont typeface="Raleway"/>
              <a:buChar char="●"/>
            </a:pPr>
            <a:r>
              <a:rPr lang="en">
                <a:latin typeface="Raleway"/>
                <a:ea typeface="Raleway"/>
                <a:cs typeface="Raleway"/>
                <a:sym typeface="Raleway"/>
              </a:rPr>
              <a:t>“Sophisticated”</a:t>
            </a:r>
            <a:endParaRPr>
              <a:latin typeface="Raleway"/>
              <a:ea typeface="Raleway"/>
              <a:cs typeface="Raleway"/>
              <a:sym typeface="Raleway"/>
            </a:endParaRPr>
          </a:p>
        </p:txBody>
      </p:sp>
      <p:sp>
        <p:nvSpPr>
          <p:cNvPr id="67" name="Google Shape;67;p14"/>
          <p:cNvSpPr txBox="1"/>
          <p:nvPr/>
        </p:nvSpPr>
        <p:spPr>
          <a:xfrm>
            <a:off x="5472075" y="2198950"/>
            <a:ext cx="232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Lato"/>
              <a:ea typeface="Lato"/>
              <a:cs typeface="Lato"/>
              <a:sym typeface="Lato"/>
            </a:endParaRPr>
          </a:p>
        </p:txBody>
      </p:sp>
      <p:sp>
        <p:nvSpPr>
          <p:cNvPr id="68" name="Google Shape;68;p14"/>
          <p:cNvSpPr txBox="1"/>
          <p:nvPr/>
        </p:nvSpPr>
        <p:spPr>
          <a:xfrm>
            <a:off x="6553650" y="1422700"/>
            <a:ext cx="2236800" cy="133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chemeClr val="accent3"/>
                </a:solidFill>
                <a:latin typeface="Raleway"/>
                <a:ea typeface="Raleway"/>
                <a:cs typeface="Raleway"/>
                <a:sym typeface="Raleway"/>
              </a:rPr>
              <a:t>Defined as:</a:t>
            </a:r>
            <a:endParaRPr sz="1500">
              <a:solidFill>
                <a:schemeClr val="accent3"/>
              </a:solidFill>
              <a:latin typeface="Raleway"/>
              <a:ea typeface="Raleway"/>
              <a:cs typeface="Raleway"/>
              <a:sym typeface="Raleway"/>
            </a:endParaRPr>
          </a:p>
          <a:p>
            <a:pPr indent="0" lvl="0" marL="0" rtl="0" algn="l">
              <a:spcBef>
                <a:spcPts val="0"/>
              </a:spcBef>
              <a:spcAft>
                <a:spcPts val="0"/>
              </a:spcAft>
              <a:buNone/>
            </a:pPr>
            <a:r>
              <a:t/>
            </a:r>
            <a:endParaRPr sz="1500">
              <a:solidFill>
                <a:schemeClr val="accent3"/>
              </a:solidFill>
              <a:latin typeface="Raleway"/>
              <a:ea typeface="Raleway"/>
              <a:cs typeface="Raleway"/>
              <a:sym typeface="Raleway"/>
            </a:endParaRPr>
          </a:p>
          <a:p>
            <a:pPr indent="-323850" lvl="0" marL="457200" rtl="0" algn="l">
              <a:spcBef>
                <a:spcPts val="0"/>
              </a:spcBef>
              <a:spcAft>
                <a:spcPts val="0"/>
              </a:spcAft>
              <a:buClr>
                <a:schemeClr val="accent3"/>
              </a:buClr>
              <a:buSzPts val="1500"/>
              <a:buFont typeface="Raleway"/>
              <a:buChar char="●"/>
            </a:pPr>
            <a:r>
              <a:rPr lang="en" sz="1500">
                <a:solidFill>
                  <a:schemeClr val="accent3"/>
                </a:solidFill>
                <a:latin typeface="Raleway"/>
                <a:ea typeface="Raleway"/>
                <a:cs typeface="Raleway"/>
                <a:sym typeface="Raleway"/>
              </a:rPr>
              <a:t>Customs</a:t>
            </a:r>
            <a:endParaRPr sz="1500">
              <a:solidFill>
                <a:schemeClr val="accent3"/>
              </a:solidFill>
              <a:latin typeface="Raleway"/>
              <a:ea typeface="Raleway"/>
              <a:cs typeface="Raleway"/>
              <a:sym typeface="Raleway"/>
            </a:endParaRPr>
          </a:p>
          <a:p>
            <a:pPr indent="-323850" lvl="0" marL="457200" rtl="0" algn="l">
              <a:spcBef>
                <a:spcPts val="0"/>
              </a:spcBef>
              <a:spcAft>
                <a:spcPts val="0"/>
              </a:spcAft>
              <a:buClr>
                <a:schemeClr val="accent3"/>
              </a:buClr>
              <a:buSzPts val="1500"/>
              <a:buFont typeface="Raleway"/>
              <a:buChar char="●"/>
            </a:pPr>
            <a:r>
              <a:rPr lang="en" sz="1500">
                <a:solidFill>
                  <a:schemeClr val="accent3"/>
                </a:solidFill>
                <a:latin typeface="Raleway"/>
                <a:ea typeface="Raleway"/>
                <a:cs typeface="Raleway"/>
                <a:sym typeface="Raleway"/>
              </a:rPr>
              <a:t>Ideas</a:t>
            </a:r>
            <a:endParaRPr sz="1500">
              <a:solidFill>
                <a:schemeClr val="accent3"/>
              </a:solidFill>
              <a:latin typeface="Raleway"/>
              <a:ea typeface="Raleway"/>
              <a:cs typeface="Raleway"/>
              <a:sym typeface="Raleway"/>
            </a:endParaRPr>
          </a:p>
          <a:p>
            <a:pPr indent="-323850" lvl="0" marL="457200" rtl="0" algn="l">
              <a:spcBef>
                <a:spcPts val="0"/>
              </a:spcBef>
              <a:spcAft>
                <a:spcPts val="0"/>
              </a:spcAft>
              <a:buClr>
                <a:schemeClr val="accent3"/>
              </a:buClr>
              <a:buSzPts val="1500"/>
              <a:buFont typeface="Raleway"/>
              <a:buChar char="●"/>
            </a:pPr>
            <a:r>
              <a:rPr lang="en" sz="1500">
                <a:solidFill>
                  <a:schemeClr val="accent3"/>
                </a:solidFill>
                <a:latin typeface="Raleway"/>
                <a:ea typeface="Raleway"/>
                <a:cs typeface="Raleway"/>
                <a:sym typeface="Raleway"/>
              </a:rPr>
              <a:t>Rituals</a:t>
            </a:r>
            <a:endParaRPr sz="1500">
              <a:solidFill>
                <a:schemeClr val="accent3"/>
              </a:solidFill>
              <a:latin typeface="Raleway"/>
              <a:ea typeface="Raleway"/>
              <a:cs typeface="Raleway"/>
              <a:sym typeface="Raleway"/>
            </a:endParaRPr>
          </a:p>
        </p:txBody>
      </p:sp>
      <p:sp>
        <p:nvSpPr>
          <p:cNvPr id="69" name="Google Shape;69;p14"/>
          <p:cNvSpPr txBox="1"/>
          <p:nvPr/>
        </p:nvSpPr>
        <p:spPr>
          <a:xfrm>
            <a:off x="3820050" y="2906625"/>
            <a:ext cx="15039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500">
                <a:solidFill>
                  <a:schemeClr val="accent3"/>
                </a:solidFill>
                <a:latin typeface="Raleway"/>
                <a:ea typeface="Raleway"/>
                <a:cs typeface="Raleway"/>
                <a:sym typeface="Raleway"/>
              </a:rPr>
              <a:t>The Link:</a:t>
            </a:r>
            <a:endParaRPr sz="1500">
              <a:solidFill>
                <a:schemeClr val="accent3"/>
              </a:solidFill>
              <a:latin typeface="Raleway"/>
              <a:ea typeface="Raleway"/>
              <a:cs typeface="Raleway"/>
              <a:sym typeface="Raleway"/>
            </a:endParaRPr>
          </a:p>
          <a:p>
            <a:pPr indent="0" lvl="0" marL="0" rtl="0" algn="ctr">
              <a:spcBef>
                <a:spcPts val="0"/>
              </a:spcBef>
              <a:spcAft>
                <a:spcPts val="0"/>
              </a:spcAft>
              <a:buNone/>
            </a:pPr>
            <a:r>
              <a:rPr lang="en" sz="1500">
                <a:solidFill>
                  <a:schemeClr val="accent3"/>
                </a:solidFill>
                <a:latin typeface="Raleway"/>
                <a:ea typeface="Raleway"/>
                <a:cs typeface="Raleway"/>
                <a:sym typeface="Raleway"/>
              </a:rPr>
              <a:t>Social Order</a:t>
            </a:r>
            <a:endParaRPr sz="1500">
              <a:solidFill>
                <a:schemeClr val="accent3"/>
              </a:solidFill>
              <a:latin typeface="Raleway"/>
              <a:ea typeface="Raleway"/>
              <a:cs typeface="Raleway"/>
              <a:sym typeface="Raleway"/>
            </a:endParaRPr>
          </a:p>
        </p:txBody>
      </p:sp>
      <p:sp>
        <p:nvSpPr>
          <p:cNvPr id="70" name="Google Shape;70;p14"/>
          <p:cNvSpPr/>
          <p:nvPr/>
        </p:nvSpPr>
        <p:spPr>
          <a:xfrm rot="-1097915">
            <a:off x="5131029" y="2791573"/>
            <a:ext cx="1395043" cy="400061"/>
          </a:xfrm>
          <a:prstGeom prst="lef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4"/>
          <p:cNvSpPr/>
          <p:nvPr/>
        </p:nvSpPr>
        <p:spPr>
          <a:xfrm rot="1155005">
            <a:off x="2696246" y="2791466"/>
            <a:ext cx="1400398" cy="400286"/>
          </a:xfrm>
          <a:prstGeom prst="lef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4"/>
          <p:cNvSpPr txBox="1"/>
          <p:nvPr/>
        </p:nvSpPr>
        <p:spPr>
          <a:xfrm>
            <a:off x="1474050" y="3659850"/>
            <a:ext cx="6195900" cy="9465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1100"/>
              </a:spcBef>
              <a:spcAft>
                <a:spcPts val="0"/>
              </a:spcAft>
              <a:buNone/>
            </a:pPr>
            <a:r>
              <a:rPr lang="en" sz="1500">
                <a:solidFill>
                  <a:schemeClr val="accent3"/>
                </a:solidFill>
                <a:latin typeface="Raleway"/>
                <a:ea typeface="Raleway"/>
                <a:cs typeface="Raleway"/>
                <a:sym typeface="Raleway"/>
              </a:rPr>
              <a:t>Culture creates rules, norms, and morals and society implements social order by accepting and following said regulations, allowing for the society to function in a civilized manner.</a:t>
            </a:r>
            <a:endParaRPr sz="1500">
              <a:solidFill>
                <a:schemeClr val="accent3"/>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Revolution</a:t>
            </a:r>
            <a:endParaRPr/>
          </a:p>
        </p:txBody>
      </p:sp>
      <p:sp>
        <p:nvSpPr>
          <p:cNvPr id="78" name="Google Shape;78;p15"/>
          <p:cNvSpPr txBox="1"/>
          <p:nvPr>
            <p:ph idx="1" type="body"/>
          </p:nvPr>
        </p:nvSpPr>
        <p:spPr>
          <a:xfrm>
            <a:off x="311700" y="1152475"/>
            <a:ext cx="2847600" cy="136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latin typeface="Raleway"/>
                <a:ea typeface="Raleway"/>
                <a:cs typeface="Raleway"/>
                <a:sym typeface="Raleway"/>
              </a:rPr>
              <a:t>Influenced by Western society:</a:t>
            </a:r>
            <a:endParaRPr sz="1500">
              <a:latin typeface="Raleway"/>
              <a:ea typeface="Raleway"/>
              <a:cs typeface="Raleway"/>
              <a:sym typeface="Raleway"/>
            </a:endParaRPr>
          </a:p>
          <a:p>
            <a:pPr indent="-323850" lvl="0" marL="457200" rtl="0" algn="l">
              <a:spcBef>
                <a:spcPts val="1200"/>
              </a:spcBef>
              <a:spcAft>
                <a:spcPts val="0"/>
              </a:spcAft>
              <a:buSzPts val="1500"/>
              <a:buFont typeface="Raleway"/>
              <a:buChar char="●"/>
            </a:pPr>
            <a:r>
              <a:rPr lang="en" sz="1500">
                <a:latin typeface="Raleway"/>
                <a:ea typeface="Raleway"/>
                <a:cs typeface="Raleway"/>
                <a:sym typeface="Raleway"/>
              </a:rPr>
              <a:t>Violent</a:t>
            </a:r>
            <a:endParaRPr sz="1500">
              <a:latin typeface="Raleway"/>
              <a:ea typeface="Raleway"/>
              <a:cs typeface="Raleway"/>
              <a:sym typeface="Raleway"/>
            </a:endParaRPr>
          </a:p>
          <a:p>
            <a:pPr indent="-323850" lvl="0" marL="457200" rtl="0" algn="l">
              <a:spcBef>
                <a:spcPts val="0"/>
              </a:spcBef>
              <a:spcAft>
                <a:spcPts val="0"/>
              </a:spcAft>
              <a:buSzPts val="1500"/>
              <a:buFont typeface="Raleway"/>
              <a:buChar char="●"/>
            </a:pPr>
            <a:r>
              <a:rPr lang="en" sz="1500">
                <a:latin typeface="Raleway"/>
                <a:ea typeface="Raleway"/>
                <a:cs typeface="Raleway"/>
                <a:sym typeface="Raleway"/>
              </a:rPr>
              <a:t>Must be bloodshed</a:t>
            </a:r>
            <a:endParaRPr sz="1500">
              <a:latin typeface="Raleway"/>
              <a:ea typeface="Raleway"/>
              <a:cs typeface="Raleway"/>
              <a:sym typeface="Raleway"/>
            </a:endParaRPr>
          </a:p>
          <a:p>
            <a:pPr indent="-323850" lvl="0" marL="457200" rtl="0" algn="l">
              <a:spcBef>
                <a:spcPts val="0"/>
              </a:spcBef>
              <a:spcAft>
                <a:spcPts val="0"/>
              </a:spcAft>
              <a:buSzPts val="1500"/>
              <a:buFont typeface="Raleway"/>
              <a:buChar char="●"/>
            </a:pPr>
            <a:r>
              <a:rPr lang="en" sz="1500">
                <a:latin typeface="Raleway"/>
                <a:ea typeface="Raleway"/>
                <a:cs typeface="Raleway"/>
                <a:sym typeface="Raleway"/>
              </a:rPr>
              <a:t>Oftentimes includes war</a:t>
            </a:r>
            <a:endParaRPr sz="1500">
              <a:latin typeface="Raleway"/>
              <a:ea typeface="Raleway"/>
              <a:cs typeface="Raleway"/>
              <a:sym typeface="Raleway"/>
            </a:endParaRPr>
          </a:p>
        </p:txBody>
      </p:sp>
      <p:sp>
        <p:nvSpPr>
          <p:cNvPr id="79" name="Google Shape;79;p15"/>
          <p:cNvSpPr txBox="1"/>
          <p:nvPr/>
        </p:nvSpPr>
        <p:spPr>
          <a:xfrm>
            <a:off x="4448450" y="1140925"/>
            <a:ext cx="24516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chemeClr val="accent3"/>
                </a:solidFill>
                <a:latin typeface="Raleway"/>
                <a:ea typeface="Raleway"/>
                <a:cs typeface="Raleway"/>
                <a:sym typeface="Raleway"/>
              </a:rPr>
              <a:t>Influenced by Government:</a:t>
            </a:r>
            <a:endParaRPr sz="1500">
              <a:solidFill>
                <a:schemeClr val="accent3"/>
              </a:solidFill>
              <a:latin typeface="Raleway"/>
              <a:ea typeface="Raleway"/>
              <a:cs typeface="Raleway"/>
              <a:sym typeface="Raleway"/>
            </a:endParaRPr>
          </a:p>
          <a:p>
            <a:pPr indent="0" lvl="0" marL="0" rtl="0" algn="l">
              <a:spcBef>
                <a:spcPts val="0"/>
              </a:spcBef>
              <a:spcAft>
                <a:spcPts val="0"/>
              </a:spcAft>
              <a:buNone/>
            </a:pPr>
            <a:r>
              <a:t/>
            </a:r>
            <a:endParaRPr sz="1500">
              <a:solidFill>
                <a:schemeClr val="accent3"/>
              </a:solidFill>
              <a:latin typeface="Raleway"/>
              <a:ea typeface="Raleway"/>
              <a:cs typeface="Raleway"/>
              <a:sym typeface="Raleway"/>
            </a:endParaRPr>
          </a:p>
          <a:p>
            <a:pPr indent="-323850" lvl="0" marL="457200" rtl="0" algn="l">
              <a:spcBef>
                <a:spcPts val="0"/>
              </a:spcBef>
              <a:spcAft>
                <a:spcPts val="0"/>
              </a:spcAft>
              <a:buClr>
                <a:schemeClr val="accent3"/>
              </a:buClr>
              <a:buSzPts val="1500"/>
              <a:buFont typeface="Raleway"/>
              <a:buChar char="●"/>
            </a:pPr>
            <a:r>
              <a:rPr lang="en" sz="1500">
                <a:solidFill>
                  <a:schemeClr val="accent3"/>
                </a:solidFill>
                <a:latin typeface="Raleway"/>
                <a:ea typeface="Raleway"/>
                <a:cs typeface="Raleway"/>
                <a:sym typeface="Raleway"/>
              </a:rPr>
              <a:t>Most used in </a:t>
            </a:r>
            <a:r>
              <a:rPr lang="en" sz="1500">
                <a:solidFill>
                  <a:schemeClr val="accent3"/>
                </a:solidFill>
                <a:latin typeface="Raleway"/>
                <a:ea typeface="Raleway"/>
                <a:cs typeface="Raleway"/>
                <a:sym typeface="Raleway"/>
              </a:rPr>
              <a:t>relation to politics</a:t>
            </a:r>
            <a:endParaRPr sz="1500">
              <a:solidFill>
                <a:schemeClr val="accent3"/>
              </a:solidFill>
              <a:latin typeface="Raleway"/>
              <a:ea typeface="Raleway"/>
              <a:cs typeface="Raleway"/>
              <a:sym typeface="Raleway"/>
            </a:endParaRPr>
          </a:p>
          <a:p>
            <a:pPr indent="-323850" lvl="0" marL="457200" rtl="0" algn="l">
              <a:spcBef>
                <a:spcPts val="0"/>
              </a:spcBef>
              <a:spcAft>
                <a:spcPts val="0"/>
              </a:spcAft>
              <a:buClr>
                <a:schemeClr val="accent3"/>
              </a:buClr>
              <a:buSzPts val="1500"/>
              <a:buFont typeface="Raleway"/>
              <a:buChar char="●"/>
            </a:pPr>
            <a:r>
              <a:rPr lang="en" sz="1500">
                <a:solidFill>
                  <a:schemeClr val="accent3"/>
                </a:solidFill>
                <a:latin typeface="Raleway"/>
                <a:ea typeface="Raleway"/>
                <a:cs typeface="Raleway"/>
                <a:sym typeface="Raleway"/>
              </a:rPr>
              <a:t>Overthrow of one governmental system for another</a:t>
            </a:r>
            <a:endParaRPr sz="1500">
              <a:solidFill>
                <a:schemeClr val="accent3"/>
              </a:solidFill>
              <a:latin typeface="Raleway"/>
              <a:ea typeface="Raleway"/>
              <a:cs typeface="Raleway"/>
              <a:sym typeface="Raleway"/>
            </a:endParaRPr>
          </a:p>
        </p:txBody>
      </p:sp>
      <p:sp>
        <p:nvSpPr>
          <p:cNvPr id="80" name="Google Shape;80;p15"/>
          <p:cNvSpPr txBox="1"/>
          <p:nvPr/>
        </p:nvSpPr>
        <p:spPr>
          <a:xfrm>
            <a:off x="2455200" y="3892375"/>
            <a:ext cx="42336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chemeClr val="accent3"/>
                </a:solidFill>
                <a:latin typeface="Raleway"/>
                <a:ea typeface="Raleway"/>
                <a:cs typeface="Raleway"/>
                <a:sym typeface="Raleway"/>
              </a:rPr>
              <a:t>The oxymoron of “Cultural Revolution”  basically equates to “Orderly Chaos”. </a:t>
            </a:r>
            <a:endParaRPr sz="1500">
              <a:solidFill>
                <a:schemeClr val="accent3"/>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Monarchy</a:t>
            </a:r>
            <a:endParaRPr/>
          </a:p>
        </p:txBody>
      </p:sp>
      <p:sp>
        <p:nvSpPr>
          <p:cNvPr id="86" name="Google Shape;86;p16"/>
          <p:cNvSpPr txBox="1"/>
          <p:nvPr>
            <p:ph idx="1" type="body"/>
          </p:nvPr>
        </p:nvSpPr>
        <p:spPr>
          <a:xfrm>
            <a:off x="63200" y="3728075"/>
            <a:ext cx="4395300" cy="1415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en" sz="1300">
                <a:latin typeface="Raleway"/>
                <a:ea typeface="Raleway"/>
                <a:cs typeface="Raleway"/>
                <a:sym typeface="Raleway"/>
              </a:rPr>
              <a:t>Yuan Shikai was a military general, and he rose to power in 1911 as Prime Minister of the Imperial Cabinet. He worked with the revolutionaries (Sun Yat-sen, at that time Pres of ROE), </a:t>
            </a:r>
            <a:r>
              <a:rPr lang="en" sz="1300">
                <a:latin typeface="Raleway"/>
                <a:ea typeface="Raleway"/>
                <a:cs typeface="Raleway"/>
                <a:sym typeface="Raleway"/>
              </a:rPr>
              <a:t>eventually</a:t>
            </a:r>
            <a:r>
              <a:rPr lang="en" sz="1300">
                <a:latin typeface="Raleway"/>
                <a:ea typeface="Raleway"/>
                <a:cs typeface="Raleway"/>
                <a:sym typeface="Raleway"/>
              </a:rPr>
              <a:t> abdicating the last Monarch of China in exchange for becoming President of the Republic of China. </a:t>
            </a:r>
            <a:endParaRPr sz="1300">
              <a:latin typeface="Raleway"/>
              <a:ea typeface="Raleway"/>
              <a:cs typeface="Raleway"/>
              <a:sym typeface="Raleway"/>
            </a:endParaRPr>
          </a:p>
        </p:txBody>
      </p:sp>
      <p:pic>
        <p:nvPicPr>
          <p:cNvPr id="87" name="Google Shape;87;p16"/>
          <p:cNvPicPr preferRelativeResize="0"/>
          <p:nvPr/>
        </p:nvPicPr>
        <p:blipFill>
          <a:blip r:embed="rId3">
            <a:alphaModFix/>
          </a:blip>
          <a:stretch>
            <a:fillRect/>
          </a:stretch>
        </p:blipFill>
        <p:spPr>
          <a:xfrm>
            <a:off x="1456375" y="1112875"/>
            <a:ext cx="1968425" cy="2615200"/>
          </a:xfrm>
          <a:prstGeom prst="rect">
            <a:avLst/>
          </a:prstGeom>
          <a:noFill/>
          <a:ln>
            <a:noFill/>
          </a:ln>
        </p:spPr>
      </p:pic>
      <p:sp>
        <p:nvSpPr>
          <p:cNvPr id="88" name="Google Shape;88;p16"/>
          <p:cNvSpPr txBox="1"/>
          <p:nvPr/>
        </p:nvSpPr>
        <p:spPr>
          <a:xfrm>
            <a:off x="4572000" y="960475"/>
            <a:ext cx="43953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solidFill>
                  <a:schemeClr val="accent3"/>
                </a:solidFill>
                <a:latin typeface="Raleway"/>
                <a:ea typeface="Raleway"/>
                <a:cs typeface="Raleway"/>
                <a:sym typeface="Raleway"/>
              </a:rPr>
              <a:t>Art depicting the struggles between the activists and the monarchical forces during Xinhai Revolution,</a:t>
            </a:r>
            <a:endParaRPr sz="1300">
              <a:solidFill>
                <a:schemeClr val="accent3"/>
              </a:solidFill>
              <a:latin typeface="Raleway"/>
              <a:ea typeface="Raleway"/>
              <a:cs typeface="Raleway"/>
              <a:sym typeface="Raleway"/>
            </a:endParaRPr>
          </a:p>
        </p:txBody>
      </p:sp>
      <p:pic>
        <p:nvPicPr>
          <p:cNvPr id="89" name="Google Shape;89;p16"/>
          <p:cNvPicPr preferRelativeResize="0"/>
          <p:nvPr/>
        </p:nvPicPr>
        <p:blipFill>
          <a:blip r:embed="rId4">
            <a:alphaModFix/>
          </a:blip>
          <a:stretch>
            <a:fillRect/>
          </a:stretch>
        </p:blipFill>
        <p:spPr>
          <a:xfrm>
            <a:off x="4462095" y="1545474"/>
            <a:ext cx="4615105" cy="2615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Republic								Influential Writer</a:t>
            </a:r>
            <a:endParaRPr/>
          </a:p>
        </p:txBody>
      </p:sp>
      <p:sp>
        <p:nvSpPr>
          <p:cNvPr id="95" name="Google Shape;95;p17"/>
          <p:cNvSpPr txBox="1"/>
          <p:nvPr>
            <p:ph idx="1" type="body"/>
          </p:nvPr>
        </p:nvSpPr>
        <p:spPr>
          <a:xfrm>
            <a:off x="227475" y="3336325"/>
            <a:ext cx="4344600" cy="180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300">
                <a:latin typeface="Raleway"/>
                <a:ea typeface="Raleway"/>
                <a:cs typeface="Raleway"/>
                <a:sym typeface="Raleway"/>
              </a:rPr>
              <a:t>Sun</a:t>
            </a:r>
            <a:r>
              <a:rPr lang="en" sz="1300">
                <a:latin typeface="Raleway"/>
                <a:ea typeface="Raleway"/>
                <a:cs typeface="Raleway"/>
                <a:sym typeface="Raleway"/>
              </a:rPr>
              <a:t> </a:t>
            </a:r>
            <a:r>
              <a:rPr lang="en" sz="1300">
                <a:latin typeface="Raleway"/>
                <a:ea typeface="Raleway"/>
                <a:cs typeface="Raleway"/>
                <a:sym typeface="Raleway"/>
              </a:rPr>
              <a:t>Yat</a:t>
            </a:r>
            <a:r>
              <a:rPr lang="en" sz="1300">
                <a:latin typeface="Raleway"/>
                <a:ea typeface="Raleway"/>
                <a:cs typeface="Raleway"/>
                <a:sym typeface="Raleway"/>
              </a:rPr>
              <a:t>-sen, the first </a:t>
            </a:r>
            <a:r>
              <a:rPr lang="en" sz="1300">
                <a:latin typeface="Raleway"/>
                <a:ea typeface="Raleway"/>
                <a:cs typeface="Raleway"/>
                <a:sym typeface="Raleway"/>
              </a:rPr>
              <a:t>Provisional</a:t>
            </a:r>
            <a:r>
              <a:rPr lang="en" sz="1300">
                <a:latin typeface="Raleway"/>
                <a:ea typeface="Raleway"/>
                <a:cs typeface="Raleway"/>
                <a:sym typeface="Raleway"/>
              </a:rPr>
              <a:t> President of the Republic of China. He lead several revolts against the Qing Dynasty, and helped deconstruct the monarchy, However, both times he tried to rule over the Republic (before and after Yuan Shikai) he was unable to gain enough support and military forces to become truly successful.</a:t>
            </a:r>
            <a:endParaRPr sz="1300">
              <a:latin typeface="Raleway"/>
              <a:ea typeface="Raleway"/>
              <a:cs typeface="Raleway"/>
              <a:sym typeface="Raleway"/>
            </a:endParaRPr>
          </a:p>
        </p:txBody>
      </p:sp>
      <p:pic>
        <p:nvPicPr>
          <p:cNvPr id="96" name="Google Shape;96;p17"/>
          <p:cNvPicPr preferRelativeResize="0"/>
          <p:nvPr/>
        </p:nvPicPr>
        <p:blipFill>
          <a:blip r:embed="rId3">
            <a:alphaModFix/>
          </a:blip>
          <a:stretch>
            <a:fillRect/>
          </a:stretch>
        </p:blipFill>
        <p:spPr>
          <a:xfrm>
            <a:off x="1465925" y="928200"/>
            <a:ext cx="1538525" cy="2408125"/>
          </a:xfrm>
          <a:prstGeom prst="rect">
            <a:avLst/>
          </a:prstGeom>
          <a:noFill/>
          <a:ln>
            <a:noFill/>
          </a:ln>
        </p:spPr>
      </p:pic>
      <p:pic>
        <p:nvPicPr>
          <p:cNvPr id="97" name="Google Shape;97;p17"/>
          <p:cNvPicPr preferRelativeResize="0"/>
          <p:nvPr/>
        </p:nvPicPr>
        <p:blipFill>
          <a:blip r:embed="rId4">
            <a:alphaModFix/>
          </a:blip>
          <a:stretch>
            <a:fillRect/>
          </a:stretch>
        </p:blipFill>
        <p:spPr>
          <a:xfrm>
            <a:off x="5937675" y="928200"/>
            <a:ext cx="1878875" cy="2254650"/>
          </a:xfrm>
          <a:prstGeom prst="rect">
            <a:avLst/>
          </a:prstGeom>
          <a:noFill/>
          <a:ln>
            <a:noFill/>
          </a:ln>
        </p:spPr>
      </p:pic>
      <p:sp>
        <p:nvSpPr>
          <p:cNvPr id="98" name="Google Shape;98;p17"/>
          <p:cNvSpPr txBox="1"/>
          <p:nvPr/>
        </p:nvSpPr>
        <p:spPr>
          <a:xfrm>
            <a:off x="4572000" y="3424775"/>
            <a:ext cx="4451400" cy="158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solidFill>
                  <a:schemeClr val="accent3"/>
                </a:solidFill>
                <a:latin typeface="Raleway"/>
                <a:ea typeface="Raleway"/>
                <a:cs typeface="Raleway"/>
                <a:sym typeface="Raleway"/>
              </a:rPr>
              <a:t>During this time period, Lu Xun was an influential figure with his writings of “The True Story of Ah-Q” and “Diary of a Madman” that represented a rejection of traditional customs such as Confucianism as well as the Monarchy. The story of Ah-Q specifically represents China’s reluctance to adapt to the ongoing global industrialism, thus leading to the downfall of the country.</a:t>
            </a:r>
            <a:endParaRPr sz="1300">
              <a:solidFill>
                <a:schemeClr val="accent3"/>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People’s Republic								Influential Film							</a:t>
            </a:r>
            <a:endParaRPr/>
          </a:p>
        </p:txBody>
      </p:sp>
      <p:sp>
        <p:nvSpPr>
          <p:cNvPr id="104" name="Google Shape;104;p18"/>
          <p:cNvSpPr txBox="1"/>
          <p:nvPr>
            <p:ph idx="1" type="body"/>
          </p:nvPr>
        </p:nvSpPr>
        <p:spPr>
          <a:xfrm>
            <a:off x="665550" y="3450075"/>
            <a:ext cx="3264900" cy="1409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300">
                <a:latin typeface="Raleway"/>
                <a:ea typeface="Raleway"/>
                <a:cs typeface="Raleway"/>
                <a:sym typeface="Raleway"/>
              </a:rPr>
              <a:t>Mao Zedong founded the People’s Republic of China in 1949. He was responsible for movement such as the the Great Leap Forward and the (capital C) Cultural Revolution. </a:t>
            </a:r>
            <a:endParaRPr sz="1300">
              <a:latin typeface="Raleway"/>
              <a:ea typeface="Raleway"/>
              <a:cs typeface="Raleway"/>
              <a:sym typeface="Raleway"/>
            </a:endParaRPr>
          </a:p>
        </p:txBody>
      </p:sp>
      <p:pic>
        <p:nvPicPr>
          <p:cNvPr id="105" name="Google Shape;105;p18"/>
          <p:cNvPicPr preferRelativeResize="0"/>
          <p:nvPr/>
        </p:nvPicPr>
        <p:blipFill rotWithShape="1">
          <a:blip r:embed="rId3">
            <a:alphaModFix/>
          </a:blip>
          <a:srcRect b="-3780" l="0" r="0" t="3780"/>
          <a:stretch/>
        </p:blipFill>
        <p:spPr>
          <a:xfrm>
            <a:off x="1315225" y="1062325"/>
            <a:ext cx="1667250" cy="2343150"/>
          </a:xfrm>
          <a:prstGeom prst="rect">
            <a:avLst/>
          </a:prstGeom>
          <a:noFill/>
          <a:ln>
            <a:noFill/>
          </a:ln>
        </p:spPr>
      </p:pic>
      <p:pic>
        <p:nvPicPr>
          <p:cNvPr id="106" name="Google Shape;106;p18"/>
          <p:cNvPicPr preferRelativeResize="0"/>
          <p:nvPr/>
        </p:nvPicPr>
        <p:blipFill rotWithShape="1">
          <a:blip r:embed="rId4">
            <a:alphaModFix/>
          </a:blip>
          <a:srcRect b="11190" l="0" r="0" t="0"/>
          <a:stretch/>
        </p:blipFill>
        <p:spPr>
          <a:xfrm>
            <a:off x="6370250" y="942650"/>
            <a:ext cx="1771650" cy="2343150"/>
          </a:xfrm>
          <a:prstGeom prst="rect">
            <a:avLst/>
          </a:prstGeom>
          <a:noFill/>
          <a:ln>
            <a:noFill/>
          </a:ln>
        </p:spPr>
      </p:pic>
      <p:sp>
        <p:nvSpPr>
          <p:cNvPr id="107" name="Google Shape;107;p18"/>
          <p:cNvSpPr txBox="1"/>
          <p:nvPr/>
        </p:nvSpPr>
        <p:spPr>
          <a:xfrm>
            <a:off x="4827550" y="3487975"/>
            <a:ext cx="4004700" cy="138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solidFill>
                  <a:schemeClr val="accent3"/>
                </a:solidFill>
                <a:latin typeface="Raleway"/>
                <a:ea typeface="Raleway"/>
                <a:cs typeface="Raleway"/>
                <a:sym typeface="Raleway"/>
              </a:rPr>
              <a:t>The Film Lei Feng depicts a man who devotes his life to communism and maoism, He is shown to be selfless, earnest, willing to provide services to anyone in need. This film is known to be one of the many major communism propaganda campaigns within China.</a:t>
            </a:r>
            <a:endParaRPr sz="1300">
              <a:solidFill>
                <a:schemeClr val="accent3"/>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