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11" Type="http://schemas.openxmlformats.org/officeDocument/2006/relationships/slide" Target="slides/slide6.xml"/><Relationship Id="rId10" Type="http://schemas.openxmlformats.org/officeDocument/2006/relationships/slide" Target="slides/slide5.xml"/><Relationship Id="rId21" Type="http://schemas.openxmlformats.org/officeDocument/2006/relationships/slide" Target="slides/slide16.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slide" Target="slides/slide14.xml"/><Relationship Id="rId6" Type="http://schemas.openxmlformats.org/officeDocument/2006/relationships/slide" Target="slides/slide1.xml"/><Relationship Id="rId18" Type="http://schemas.openxmlformats.org/officeDocument/2006/relationships/slide" Target="slides/slide13.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1b264941a5f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1b264941a5f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1b264941a5f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1b264941a5f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1b264941a5f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1b264941a5f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1b264941a5f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1b264941a5f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1b264941a5f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1b264941a5f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1b264941a5f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1b264941a5f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1b264941a5f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1b264941a5f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g1b5456e222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 name="Google Shape;59;g1b5456e222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g1b264941a5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 name="Google Shape;65;g1b264941a5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g1b264941a5f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 name="Google Shape;72;g1b264941a5f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g1b264941a5f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 name="Google Shape;78;g1b264941a5f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g1b6a4518777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g1b6a4518777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1b264941a5f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1b264941a5f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1b264941a5f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1b264941a5f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1b264941a5f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1b264941a5f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hyperlink" Target="https://en.wikipedia.org/wiki/The_Twenty-four_Filial_Exemplars"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By Finley Bodnar </a:t>
            </a:r>
            <a:endParaRPr/>
          </a:p>
        </p:txBody>
      </p:sp>
      <p:pic>
        <p:nvPicPr>
          <p:cNvPr id="55" name="Google Shape;55;p13"/>
          <p:cNvPicPr preferRelativeResize="0"/>
          <p:nvPr/>
        </p:nvPicPr>
        <p:blipFill>
          <a:blip r:embed="rId3">
            <a:alphaModFix/>
          </a:blip>
          <a:stretch>
            <a:fillRect/>
          </a:stretch>
        </p:blipFill>
        <p:spPr>
          <a:xfrm>
            <a:off x="0" y="-700974"/>
            <a:ext cx="9144003" cy="6545459"/>
          </a:xfrm>
          <a:prstGeom prst="rect">
            <a:avLst/>
          </a:prstGeom>
          <a:noFill/>
          <a:ln>
            <a:noFill/>
          </a:ln>
        </p:spPr>
      </p:pic>
      <p:sp>
        <p:nvSpPr>
          <p:cNvPr id="56" name="Google Shape;56;p13"/>
          <p:cNvSpPr txBox="1"/>
          <p:nvPr>
            <p:ph type="ctrTitle"/>
          </p:nvPr>
        </p:nvSpPr>
        <p:spPr>
          <a:xfrm>
            <a:off x="311708" y="744575"/>
            <a:ext cx="8520600" cy="20526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b="1" lang="en">
                <a:solidFill>
                  <a:srgbClr val="FF0000"/>
                </a:solidFill>
                <a:latin typeface="Times New Roman"/>
                <a:ea typeface="Times New Roman"/>
                <a:cs typeface="Times New Roman"/>
                <a:sym typeface="Times New Roman"/>
              </a:rPr>
              <a:t>The Effects of Holism on Chinese P</a:t>
            </a:r>
            <a:r>
              <a:rPr b="1" lang="en">
                <a:solidFill>
                  <a:srgbClr val="FF0000"/>
                </a:solidFill>
                <a:latin typeface="Times New Roman"/>
                <a:ea typeface="Times New Roman"/>
                <a:cs typeface="Times New Roman"/>
                <a:sym typeface="Times New Roman"/>
              </a:rPr>
              <a:t>eople's</a:t>
            </a:r>
            <a:r>
              <a:rPr b="1" lang="en">
                <a:solidFill>
                  <a:srgbClr val="FF0000"/>
                </a:solidFill>
                <a:latin typeface="Times New Roman"/>
                <a:ea typeface="Times New Roman"/>
                <a:cs typeface="Times New Roman"/>
                <a:sym typeface="Times New Roman"/>
              </a:rPr>
              <a:t> Movements</a:t>
            </a:r>
            <a:endParaRPr b="1">
              <a:solidFill>
                <a:srgbClr val="FF0000"/>
              </a:solidFill>
              <a:latin typeface="Times New Roman"/>
              <a:ea typeface="Times New Roman"/>
              <a:cs typeface="Times New Roman"/>
              <a:sym typeface="Times New Roman"/>
            </a:endParaRPr>
          </a:p>
          <a:p>
            <a:pPr indent="0" lvl="0" marL="0" rtl="0" algn="ctr">
              <a:spcBef>
                <a:spcPts val="0"/>
              </a:spcBef>
              <a:spcAft>
                <a:spcPts val="0"/>
              </a:spcAft>
              <a:buNone/>
            </a:pPr>
            <a:r>
              <a:rPr lang="en">
                <a:solidFill>
                  <a:srgbClr val="FF0000"/>
                </a:solidFill>
                <a:latin typeface="Times New Roman"/>
                <a:ea typeface="Times New Roman"/>
                <a:cs typeface="Times New Roman"/>
                <a:sym typeface="Times New Roman"/>
              </a:rPr>
              <a:t>By Finley Bodnar</a:t>
            </a:r>
            <a:r>
              <a:rPr lang="en">
                <a:solidFill>
                  <a:srgbClr val="FF0000"/>
                </a:solidFill>
                <a:latin typeface="Times New Roman"/>
                <a:ea typeface="Times New Roman"/>
                <a:cs typeface="Times New Roman"/>
                <a:sym typeface="Times New Roman"/>
              </a:rPr>
              <a:t> </a:t>
            </a:r>
            <a:endParaRPr>
              <a:solidFill>
                <a:srgbClr val="FF0000"/>
              </a:solidFill>
              <a:latin typeface="Times New Roman"/>
              <a:ea typeface="Times New Roman"/>
              <a:cs typeface="Times New Roman"/>
              <a:sym typeface="Times New Roman"/>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p22"/>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p>
            <a:pPr indent="0" lvl="0" marL="0" rtl="0" algn="l">
              <a:lnSpc>
                <a:spcPct val="115000"/>
              </a:lnSpc>
              <a:spcBef>
                <a:spcPts val="0"/>
              </a:spcBef>
              <a:spcAft>
                <a:spcPts val="0"/>
              </a:spcAft>
              <a:buClr>
                <a:schemeClr val="dk1"/>
              </a:buClr>
              <a:buSzPts val="1100"/>
              <a:buFont typeface="Arial"/>
              <a:buNone/>
            </a:pPr>
            <a:r>
              <a:rPr lang="en" sz="2400">
                <a:latin typeface="Times New Roman"/>
                <a:ea typeface="Times New Roman"/>
                <a:cs typeface="Times New Roman"/>
                <a:sym typeface="Times New Roman"/>
              </a:rPr>
              <a:t>How is Maoism holistic?</a:t>
            </a:r>
            <a:endParaRPr sz="2400"/>
          </a:p>
        </p:txBody>
      </p:sp>
      <p:sp>
        <p:nvSpPr>
          <p:cNvPr id="113" name="Google Shape;113;p22"/>
          <p:cNvSpPr txBox="1"/>
          <p:nvPr>
            <p:ph idx="1" type="body"/>
          </p:nvPr>
        </p:nvSpPr>
        <p:spPr>
          <a:xfrm>
            <a:off x="311700" y="1727100"/>
            <a:ext cx="8520600" cy="34164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Clr>
                <a:schemeClr val="dk1"/>
              </a:buClr>
              <a:buSzPts val="2400"/>
              <a:buFont typeface="Times New Roman"/>
              <a:buChar char="●"/>
            </a:pPr>
            <a:r>
              <a:rPr lang="en" sz="2400">
                <a:solidFill>
                  <a:schemeClr val="dk1"/>
                </a:solidFill>
                <a:latin typeface="Times New Roman"/>
                <a:ea typeface="Times New Roman"/>
                <a:cs typeface="Times New Roman"/>
                <a:sym typeface="Times New Roman"/>
              </a:rPr>
              <a:t>I see Maoism as another Holism, in the way that it established a collective socioeconomic identity amongst Chinese individuals, separating out those who did not belong.</a:t>
            </a:r>
            <a:endParaRPr sz="2400">
              <a:solidFill>
                <a:schemeClr val="dk1"/>
              </a:solidFill>
              <a:latin typeface="Times New Roman"/>
              <a:ea typeface="Times New Roman"/>
              <a:cs typeface="Times New Roman"/>
              <a:sym typeface="Times New Roman"/>
            </a:endParaRPr>
          </a:p>
          <a:p>
            <a:pPr indent="-381000" lvl="0" marL="457200" rtl="0" algn="l">
              <a:spcBef>
                <a:spcPts val="0"/>
              </a:spcBef>
              <a:spcAft>
                <a:spcPts val="0"/>
              </a:spcAft>
              <a:buClr>
                <a:schemeClr val="dk1"/>
              </a:buClr>
              <a:buSzPts val="2400"/>
              <a:buFont typeface="Times New Roman"/>
              <a:buChar char="●"/>
            </a:pPr>
            <a:r>
              <a:rPr lang="en" sz="2400">
                <a:solidFill>
                  <a:schemeClr val="dk1"/>
                </a:solidFill>
                <a:latin typeface="Times New Roman"/>
                <a:ea typeface="Times New Roman"/>
                <a:cs typeface="Times New Roman"/>
                <a:sym typeface="Times New Roman"/>
              </a:rPr>
              <a:t>Mao created a new societal “whole” (part-whole) → (Proletariat-PRC)</a:t>
            </a:r>
            <a:endParaRPr sz="2400">
              <a:solidFill>
                <a:schemeClr val="dk1"/>
              </a:solidFill>
              <a:latin typeface="Times New Roman"/>
              <a:ea typeface="Times New Roman"/>
              <a:cs typeface="Times New Roman"/>
              <a:sym typeface="Times New Roman"/>
            </a:endParaRPr>
          </a:p>
          <a:p>
            <a:pPr indent="-381000" lvl="0" marL="457200" rtl="0" algn="l">
              <a:spcBef>
                <a:spcPts val="0"/>
              </a:spcBef>
              <a:spcAft>
                <a:spcPts val="0"/>
              </a:spcAft>
              <a:buClr>
                <a:schemeClr val="dk1"/>
              </a:buClr>
              <a:buSzPts val="2400"/>
              <a:buFont typeface="Times New Roman"/>
              <a:buChar char="●"/>
            </a:pPr>
            <a:r>
              <a:rPr lang="en" sz="2400">
                <a:solidFill>
                  <a:schemeClr val="dk1"/>
                </a:solidFill>
                <a:latin typeface="Times New Roman"/>
                <a:ea typeface="Times New Roman"/>
                <a:cs typeface="Times New Roman"/>
                <a:sym typeface="Times New Roman"/>
              </a:rPr>
              <a:t>It is those who are considered bourgeoisie, reactionaries, and rightists which are seen as conflicting with the whole and are therefore purged.</a:t>
            </a:r>
            <a:endParaRPr sz="2400"/>
          </a:p>
        </p:txBody>
      </p:sp>
      <p:pic>
        <p:nvPicPr>
          <p:cNvPr descr="Death and state funeral of Mao Zedong - Wikipedia" id="114" name="Google Shape;114;p22"/>
          <p:cNvPicPr preferRelativeResize="0"/>
          <p:nvPr/>
        </p:nvPicPr>
        <p:blipFill>
          <a:blip r:embed="rId3">
            <a:alphaModFix/>
          </a:blip>
          <a:stretch>
            <a:fillRect/>
          </a:stretch>
        </p:blipFill>
        <p:spPr>
          <a:xfrm>
            <a:off x="7770325" y="0"/>
            <a:ext cx="1373675" cy="1808793"/>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23"/>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p>
            <a:pPr indent="0" lvl="0" marL="0" rtl="0" algn="l">
              <a:lnSpc>
                <a:spcPct val="115000"/>
              </a:lnSpc>
              <a:spcBef>
                <a:spcPts val="0"/>
              </a:spcBef>
              <a:spcAft>
                <a:spcPts val="0"/>
              </a:spcAft>
              <a:buClr>
                <a:schemeClr val="dk1"/>
              </a:buClr>
              <a:buSzPts val="1100"/>
              <a:buFont typeface="Arial"/>
              <a:buNone/>
            </a:pPr>
            <a:r>
              <a:rPr lang="en" sz="2000">
                <a:latin typeface="Times New Roman"/>
                <a:ea typeface="Times New Roman"/>
                <a:cs typeface="Times New Roman"/>
                <a:sym typeface="Times New Roman"/>
              </a:rPr>
              <a:t>Comparing the Holisms of Confucianism and Maoism</a:t>
            </a:r>
            <a:endParaRPr sz="3600"/>
          </a:p>
        </p:txBody>
      </p:sp>
      <p:sp>
        <p:nvSpPr>
          <p:cNvPr id="120" name="Google Shape;120;p23"/>
          <p:cNvSpPr txBox="1"/>
          <p:nvPr>
            <p:ph idx="1" type="body"/>
          </p:nvPr>
        </p:nvSpPr>
        <p:spPr>
          <a:xfrm>
            <a:off x="311700" y="1017725"/>
            <a:ext cx="8520600" cy="39543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Clr>
                <a:schemeClr val="dk1"/>
              </a:buClr>
              <a:buSzPts val="2000"/>
              <a:buFont typeface="Times New Roman"/>
              <a:buChar char="●"/>
            </a:pPr>
            <a:r>
              <a:rPr lang="en" sz="2000">
                <a:solidFill>
                  <a:schemeClr val="dk1"/>
                </a:solidFill>
                <a:latin typeface="Times New Roman"/>
                <a:ea typeface="Times New Roman"/>
                <a:cs typeface="Times New Roman"/>
                <a:sym typeface="Times New Roman"/>
              </a:rPr>
              <a:t>When comparing the two holisms, Confucianism restricts the actions and relationships of individuals and how they fit interact with society. Maoism on the other hand seems to remove the individual from society as though it were some type of germ. While before, during Confucianism, rebelling against the state ideology would hurt your larger social image and make you virtueless, Mao was able to politicize holism. His policies of reeducation, mass imprisonment for those who did not comply with the state approved ideology show that Mao is far more holistic than Confucius. In my eyes, Maoism seeks an end to social conflict by removing the choice of the individual as a whole, whereas Confucius advocates for self-sacrifice. He is at the top of a new social </a:t>
            </a:r>
            <a:r>
              <a:rPr lang="en" sz="2000">
                <a:solidFill>
                  <a:schemeClr val="dk1"/>
                </a:solidFill>
                <a:latin typeface="Times New Roman"/>
                <a:ea typeface="Times New Roman"/>
                <a:cs typeface="Times New Roman"/>
                <a:sym typeface="Times New Roman"/>
              </a:rPr>
              <a:t>hierarchy which used to be occupied by the monarch</a:t>
            </a:r>
            <a:r>
              <a:rPr lang="en" sz="2000">
                <a:solidFill>
                  <a:schemeClr val="dk1"/>
                </a:solidFill>
                <a:latin typeface="Times New Roman"/>
                <a:ea typeface="Times New Roman"/>
                <a:cs typeface="Times New Roman"/>
                <a:sym typeface="Times New Roman"/>
              </a:rPr>
              <a:t>.</a:t>
            </a:r>
            <a:endParaRPr sz="26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2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Bloodlines</a:t>
            </a:r>
            <a:endParaRPr/>
          </a:p>
        </p:txBody>
      </p:sp>
      <p:sp>
        <p:nvSpPr>
          <p:cNvPr id="126" name="Google Shape;126;p2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61950" lvl="0" marL="457200" rtl="0" algn="l">
              <a:spcBef>
                <a:spcPts val="0"/>
              </a:spcBef>
              <a:spcAft>
                <a:spcPts val="0"/>
              </a:spcAft>
              <a:buClr>
                <a:schemeClr val="dk1"/>
              </a:buClr>
              <a:buSzPts val="2100"/>
              <a:buFont typeface="Times New Roman"/>
              <a:buChar char="●"/>
            </a:pPr>
            <a:r>
              <a:rPr lang="en" sz="2100">
                <a:solidFill>
                  <a:schemeClr val="dk1"/>
                </a:solidFill>
                <a:latin typeface="Times New Roman"/>
                <a:ea typeface="Times New Roman"/>
                <a:cs typeface="Times New Roman"/>
                <a:sym typeface="Times New Roman"/>
              </a:rPr>
              <a:t>Blood became a form to assess one’s revolutionary subjectivity through family background (chushen) or class labels (jieji chengfen).</a:t>
            </a:r>
            <a:endParaRPr sz="2100">
              <a:solidFill>
                <a:schemeClr val="dk1"/>
              </a:solidFill>
              <a:latin typeface="Times New Roman"/>
              <a:ea typeface="Times New Roman"/>
              <a:cs typeface="Times New Roman"/>
              <a:sym typeface="Times New Roman"/>
            </a:endParaRPr>
          </a:p>
          <a:p>
            <a:pPr indent="-361950" lvl="0" marL="457200" rtl="0" algn="l">
              <a:spcBef>
                <a:spcPts val="0"/>
              </a:spcBef>
              <a:spcAft>
                <a:spcPts val="0"/>
              </a:spcAft>
              <a:buClr>
                <a:schemeClr val="dk1"/>
              </a:buClr>
              <a:buSzPts val="2100"/>
              <a:buFont typeface="Times New Roman"/>
              <a:buChar char="●"/>
            </a:pPr>
            <a:r>
              <a:rPr lang="en" sz="2100">
                <a:solidFill>
                  <a:schemeClr val="dk1"/>
                </a:solidFill>
                <a:latin typeface="Times New Roman"/>
                <a:ea typeface="Times New Roman"/>
                <a:cs typeface="Times New Roman"/>
                <a:sym typeface="Times New Roman"/>
              </a:rPr>
              <a:t>These unfavorable classes were labeled ‘Four Black Categories’, which included landlords, rich farmers, counterrevolutionaries, and bad-influencers. After the Anti-rightist Campaign in 1957, ‘rightist’ was also added to the list, making ‘Five Black Categories.’</a:t>
            </a:r>
            <a:endParaRPr sz="2100">
              <a:solidFill>
                <a:schemeClr val="dk1"/>
              </a:solidFill>
              <a:latin typeface="Times New Roman"/>
              <a:ea typeface="Times New Roman"/>
              <a:cs typeface="Times New Roman"/>
              <a:sym typeface="Times New Roman"/>
            </a:endParaRPr>
          </a:p>
          <a:p>
            <a:pPr indent="-361950" lvl="0" marL="457200" rtl="0" algn="l">
              <a:spcBef>
                <a:spcPts val="0"/>
              </a:spcBef>
              <a:spcAft>
                <a:spcPts val="0"/>
              </a:spcAft>
              <a:buClr>
                <a:schemeClr val="dk1"/>
              </a:buClr>
              <a:buSzPts val="2100"/>
              <a:buFont typeface="Times New Roman"/>
              <a:buChar char="●"/>
            </a:pPr>
            <a:r>
              <a:rPr lang="en" sz="2100">
                <a:solidFill>
                  <a:schemeClr val="dk1"/>
                </a:solidFill>
                <a:latin typeface="Times New Roman"/>
                <a:ea typeface="Times New Roman"/>
                <a:cs typeface="Times New Roman"/>
                <a:sym typeface="Times New Roman"/>
              </a:rPr>
              <a:t>On top of this, 黑四类 extended out into following generations of people. I think that this also tries to get people to comply with the collective identity because it makes it so being labeled one of the bad classes is something that will tarnish your family.</a:t>
            </a:r>
            <a:endParaRPr sz="21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2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3000">
                <a:latin typeface="Times New Roman"/>
                <a:ea typeface="Times New Roman"/>
                <a:cs typeface="Times New Roman"/>
                <a:sym typeface="Times New Roman"/>
              </a:rPr>
              <a:t>邢老汉和他的狗 by 张贤亮</a:t>
            </a:r>
            <a:endParaRPr sz="3000"/>
          </a:p>
        </p:txBody>
      </p:sp>
      <p:sp>
        <p:nvSpPr>
          <p:cNvPr id="132" name="Google Shape;132;p2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92500" lnSpcReduction="10000"/>
          </a:bodyPr>
          <a:lstStyle/>
          <a:p>
            <a:pPr indent="-357822" lvl="0" marL="457200" rtl="0" algn="l">
              <a:lnSpc>
                <a:spcPct val="100000"/>
              </a:lnSpc>
              <a:spcBef>
                <a:spcPts val="0"/>
              </a:spcBef>
              <a:spcAft>
                <a:spcPts val="0"/>
              </a:spcAft>
              <a:buClr>
                <a:schemeClr val="dk1"/>
              </a:buClr>
              <a:buSzPct val="100000"/>
              <a:buFont typeface="Times New Roman"/>
              <a:buChar char="●"/>
            </a:pPr>
            <a:r>
              <a:rPr lang="en" sz="2200">
                <a:solidFill>
                  <a:schemeClr val="dk1"/>
                </a:solidFill>
                <a:latin typeface="Times New Roman"/>
                <a:ea typeface="Times New Roman"/>
                <a:cs typeface="Times New Roman"/>
                <a:sym typeface="Times New Roman"/>
              </a:rPr>
              <a:t>In the story, a solemn and lonely man, Xing, strikes up a friendship with a dog he finds one day.</a:t>
            </a:r>
            <a:endParaRPr sz="2200">
              <a:solidFill>
                <a:schemeClr val="dk1"/>
              </a:solidFill>
              <a:latin typeface="Times New Roman"/>
              <a:ea typeface="Times New Roman"/>
              <a:cs typeface="Times New Roman"/>
              <a:sym typeface="Times New Roman"/>
            </a:endParaRPr>
          </a:p>
          <a:p>
            <a:pPr indent="-357822" lvl="0" marL="457200" rtl="0" algn="l">
              <a:lnSpc>
                <a:spcPct val="100000"/>
              </a:lnSpc>
              <a:spcBef>
                <a:spcPts val="0"/>
              </a:spcBef>
              <a:spcAft>
                <a:spcPts val="0"/>
              </a:spcAft>
              <a:buClr>
                <a:schemeClr val="dk1"/>
              </a:buClr>
              <a:buSzPct val="100000"/>
              <a:buFont typeface="Times New Roman"/>
              <a:buChar char="●"/>
            </a:pPr>
            <a:r>
              <a:rPr lang="en" sz="2200">
                <a:solidFill>
                  <a:schemeClr val="dk1"/>
                </a:solidFill>
                <a:latin typeface="Times New Roman"/>
                <a:ea typeface="Times New Roman"/>
                <a:cs typeface="Times New Roman"/>
                <a:sym typeface="Times New Roman"/>
              </a:rPr>
              <a:t> It is declared that all the dogs in Old Xing’s commune would have to die as they were using up too much food.</a:t>
            </a:r>
            <a:endParaRPr sz="2200">
              <a:solidFill>
                <a:schemeClr val="dk1"/>
              </a:solidFill>
              <a:latin typeface="Times New Roman"/>
              <a:ea typeface="Times New Roman"/>
              <a:cs typeface="Times New Roman"/>
              <a:sym typeface="Times New Roman"/>
            </a:endParaRPr>
          </a:p>
          <a:p>
            <a:pPr indent="-357822" lvl="0" marL="457200" rtl="0" algn="l">
              <a:lnSpc>
                <a:spcPct val="100000"/>
              </a:lnSpc>
              <a:spcBef>
                <a:spcPts val="0"/>
              </a:spcBef>
              <a:spcAft>
                <a:spcPts val="0"/>
              </a:spcAft>
              <a:buClr>
                <a:schemeClr val="dk1"/>
              </a:buClr>
              <a:buSzPct val="100000"/>
              <a:buFont typeface="Times New Roman"/>
              <a:buChar char="●"/>
            </a:pPr>
            <a:r>
              <a:rPr lang="en" sz="2200">
                <a:solidFill>
                  <a:schemeClr val="dk1"/>
                </a:solidFill>
                <a:latin typeface="Times New Roman"/>
                <a:ea typeface="Times New Roman"/>
                <a:cs typeface="Times New Roman"/>
                <a:sym typeface="Times New Roman"/>
              </a:rPr>
              <a:t>Anyone who did not follow this order would then be labeled a class enemy.</a:t>
            </a:r>
            <a:endParaRPr sz="2200">
              <a:solidFill>
                <a:schemeClr val="dk1"/>
              </a:solidFill>
              <a:latin typeface="Times New Roman"/>
              <a:ea typeface="Times New Roman"/>
              <a:cs typeface="Times New Roman"/>
              <a:sym typeface="Times New Roman"/>
            </a:endParaRPr>
          </a:p>
          <a:p>
            <a:pPr indent="-357822" lvl="0" marL="457200" rtl="0" algn="l">
              <a:lnSpc>
                <a:spcPct val="100000"/>
              </a:lnSpc>
              <a:spcBef>
                <a:spcPts val="0"/>
              </a:spcBef>
              <a:spcAft>
                <a:spcPts val="0"/>
              </a:spcAft>
              <a:buClr>
                <a:schemeClr val="dk1"/>
              </a:buClr>
              <a:buSzPct val="100000"/>
              <a:buFont typeface="Times New Roman"/>
              <a:buChar char="●"/>
            </a:pPr>
            <a:r>
              <a:rPr lang="en" sz="2200">
                <a:solidFill>
                  <a:schemeClr val="dk1"/>
                </a:solidFill>
                <a:latin typeface="Times New Roman"/>
                <a:ea typeface="Times New Roman"/>
                <a:cs typeface="Times New Roman"/>
                <a:sym typeface="Times New Roman"/>
              </a:rPr>
              <a:t>By the end of the year, a man who once was able to work for the commune died of sadness.</a:t>
            </a:r>
            <a:endParaRPr sz="2200">
              <a:solidFill>
                <a:schemeClr val="dk1"/>
              </a:solidFill>
              <a:latin typeface="Times New Roman"/>
              <a:ea typeface="Times New Roman"/>
              <a:cs typeface="Times New Roman"/>
              <a:sym typeface="Times New Roman"/>
            </a:endParaRPr>
          </a:p>
          <a:p>
            <a:pPr indent="-357822" lvl="0" marL="457200" rtl="0" algn="l">
              <a:lnSpc>
                <a:spcPct val="100000"/>
              </a:lnSpc>
              <a:spcBef>
                <a:spcPts val="0"/>
              </a:spcBef>
              <a:spcAft>
                <a:spcPts val="0"/>
              </a:spcAft>
              <a:buClr>
                <a:schemeClr val="dk1"/>
              </a:buClr>
              <a:buSzPct val="100000"/>
              <a:buFont typeface="Times New Roman"/>
              <a:buChar char="●"/>
            </a:pPr>
            <a:r>
              <a:rPr lang="en" sz="2200">
                <a:solidFill>
                  <a:schemeClr val="dk1"/>
                </a:solidFill>
                <a:latin typeface="Times New Roman"/>
                <a:ea typeface="Times New Roman"/>
                <a:cs typeface="Times New Roman"/>
                <a:sym typeface="Times New Roman"/>
              </a:rPr>
              <a:t> Xing on the other hand, who does not value the wellbeing of the collective over the life of his companion, dies out of grief for his actions as he is unable to see his actions as truly helping the collective identity. </a:t>
            </a:r>
            <a:endParaRPr sz="2200">
              <a:solidFill>
                <a:schemeClr val="dk1"/>
              </a:solidFill>
              <a:latin typeface="Times New Roman"/>
              <a:ea typeface="Times New Roman"/>
              <a:cs typeface="Times New Roman"/>
              <a:sym typeface="Times New Roman"/>
            </a:endParaRPr>
          </a:p>
          <a:p>
            <a:pPr indent="0" lvl="0" marL="0" rtl="0" algn="l">
              <a:spcBef>
                <a:spcPts val="0"/>
              </a:spcBef>
              <a:spcAft>
                <a:spcPts val="1200"/>
              </a:spcAft>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pic>
        <p:nvPicPr>
          <p:cNvPr id="137" name="Google Shape;137;p26"/>
          <p:cNvPicPr preferRelativeResize="0"/>
          <p:nvPr/>
        </p:nvPicPr>
        <p:blipFill>
          <a:blip r:embed="rId3">
            <a:alphaModFix/>
          </a:blip>
          <a:stretch>
            <a:fillRect/>
          </a:stretch>
        </p:blipFill>
        <p:spPr>
          <a:xfrm>
            <a:off x="0" y="3"/>
            <a:ext cx="9143998" cy="5143500"/>
          </a:xfrm>
          <a:prstGeom prst="rect">
            <a:avLst/>
          </a:prstGeom>
          <a:noFill/>
          <a:ln>
            <a:noFill/>
          </a:ln>
        </p:spPr>
      </p:pic>
      <p:sp>
        <p:nvSpPr>
          <p:cNvPr id="138" name="Google Shape;138;p26"/>
          <p:cNvSpPr txBox="1"/>
          <p:nvPr>
            <p:ph type="title"/>
          </p:nvPr>
        </p:nvSpPr>
        <p:spPr>
          <a:xfrm>
            <a:off x="264950" y="229950"/>
            <a:ext cx="8520600" cy="572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3000">
                <a:solidFill>
                  <a:srgbClr val="FF0000"/>
                </a:solidFill>
                <a:latin typeface="Times New Roman"/>
                <a:ea typeface="Times New Roman"/>
                <a:cs typeface="Times New Roman"/>
                <a:sym typeface="Times New Roman"/>
              </a:rPr>
              <a:t>归来 by 张艺谋</a:t>
            </a:r>
            <a:endParaRPr sz="3000">
              <a:solidFill>
                <a:srgbClr val="FF0000"/>
              </a:solidFill>
            </a:endParaRPr>
          </a:p>
        </p:txBody>
      </p:sp>
      <p:sp>
        <p:nvSpPr>
          <p:cNvPr id="139" name="Google Shape;139;p26"/>
          <p:cNvSpPr txBox="1"/>
          <p:nvPr>
            <p:ph idx="1" type="body"/>
          </p:nvPr>
        </p:nvSpPr>
        <p:spPr>
          <a:xfrm>
            <a:off x="311700" y="863550"/>
            <a:ext cx="8520600" cy="34164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Clr>
                <a:srgbClr val="FF0000"/>
              </a:buClr>
              <a:buSzPts val="2400"/>
              <a:buFont typeface="Times New Roman"/>
              <a:buChar char="●"/>
            </a:pPr>
            <a:r>
              <a:rPr lang="en" sz="2400">
                <a:solidFill>
                  <a:srgbClr val="FF0000"/>
                </a:solidFill>
                <a:latin typeface="Times New Roman"/>
                <a:ea typeface="Times New Roman"/>
                <a:cs typeface="Times New Roman"/>
                <a:sym typeface="Times New Roman"/>
              </a:rPr>
              <a:t>With her father being a counter revolutionary, Lu’s daughter, Dandan, was unable to get the lead in The Brigade of Red Women.</a:t>
            </a:r>
            <a:endParaRPr sz="2400">
              <a:solidFill>
                <a:srgbClr val="FF0000"/>
              </a:solidFill>
              <a:latin typeface="Times New Roman"/>
              <a:ea typeface="Times New Roman"/>
              <a:cs typeface="Times New Roman"/>
              <a:sym typeface="Times New Roman"/>
            </a:endParaRPr>
          </a:p>
          <a:p>
            <a:pPr indent="-381000" lvl="0" marL="457200" rtl="0" algn="l">
              <a:spcBef>
                <a:spcPts val="0"/>
              </a:spcBef>
              <a:spcAft>
                <a:spcPts val="0"/>
              </a:spcAft>
              <a:buClr>
                <a:srgbClr val="FF0000"/>
              </a:buClr>
              <a:buSzPts val="2400"/>
              <a:buFont typeface="Times New Roman"/>
              <a:buChar char="●"/>
            </a:pPr>
            <a:r>
              <a:rPr lang="en" sz="2400">
                <a:solidFill>
                  <a:srgbClr val="FF0000"/>
                </a:solidFill>
                <a:latin typeface="Times New Roman"/>
                <a:ea typeface="Times New Roman"/>
                <a:cs typeface="Times New Roman"/>
                <a:sym typeface="Times New Roman"/>
              </a:rPr>
              <a:t>When her father is sent away, Feng has been sexually assaulted.</a:t>
            </a:r>
            <a:endParaRPr sz="2400">
              <a:solidFill>
                <a:srgbClr val="FF0000"/>
              </a:solidFill>
              <a:latin typeface="Times New Roman"/>
              <a:ea typeface="Times New Roman"/>
              <a:cs typeface="Times New Roman"/>
              <a:sym typeface="Times New Roman"/>
            </a:endParaRPr>
          </a:p>
          <a:p>
            <a:pPr indent="-381000" lvl="0" marL="457200" rtl="0" algn="l">
              <a:spcBef>
                <a:spcPts val="0"/>
              </a:spcBef>
              <a:spcAft>
                <a:spcPts val="0"/>
              </a:spcAft>
              <a:buClr>
                <a:srgbClr val="FF0000"/>
              </a:buClr>
              <a:buSzPts val="2400"/>
              <a:buFont typeface="Times New Roman"/>
              <a:buChar char="●"/>
            </a:pPr>
            <a:r>
              <a:rPr lang="en" sz="2400">
                <a:solidFill>
                  <a:srgbClr val="FF0000"/>
                </a:solidFill>
                <a:latin typeface="Times New Roman"/>
                <a:ea typeface="Times New Roman"/>
                <a:cs typeface="Times New Roman"/>
                <a:sym typeface="Times New Roman"/>
              </a:rPr>
              <a:t>Feng’s mind seems to have wasted away as a combined result of society’s and her own daughter’s disdain for her husband. As a result she forgets who he is, instead remembering Lu as her assaulter rather than husband.</a:t>
            </a:r>
            <a:endParaRPr sz="2400">
              <a:solidFill>
                <a:srgbClr val="FF0000"/>
              </a:solidFill>
              <a:latin typeface="Times New Roman"/>
              <a:ea typeface="Times New Roman"/>
              <a:cs typeface="Times New Roman"/>
              <a:sym typeface="Times New Roman"/>
            </a:endParaRPr>
          </a:p>
          <a:p>
            <a:pPr indent="-381000" lvl="0" marL="457200" rtl="0" algn="l">
              <a:spcBef>
                <a:spcPts val="0"/>
              </a:spcBef>
              <a:spcAft>
                <a:spcPts val="0"/>
              </a:spcAft>
              <a:buClr>
                <a:srgbClr val="FF0000"/>
              </a:buClr>
              <a:buSzPts val="2400"/>
              <a:buFont typeface="Times New Roman"/>
              <a:buChar char="●"/>
            </a:pPr>
            <a:r>
              <a:rPr lang="en" sz="2400">
                <a:solidFill>
                  <a:srgbClr val="FF0000"/>
                </a:solidFill>
                <a:latin typeface="Times New Roman"/>
                <a:ea typeface="Times New Roman"/>
                <a:cs typeface="Times New Roman"/>
                <a:sym typeface="Times New Roman"/>
              </a:rPr>
              <a:t>Failure to comply with the collective identity has caused Lu to essentially lose the person that mattered to her the most.</a:t>
            </a:r>
            <a:endParaRPr sz="2400">
              <a:solidFill>
                <a:srgbClr val="FF0000"/>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27"/>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p>
            <a:pPr indent="0" lvl="0" marL="0" rtl="0" algn="l">
              <a:lnSpc>
                <a:spcPct val="150000"/>
              </a:lnSpc>
              <a:spcBef>
                <a:spcPts val="0"/>
              </a:spcBef>
              <a:spcAft>
                <a:spcPts val="0"/>
              </a:spcAft>
              <a:buClr>
                <a:schemeClr val="dk1"/>
              </a:buClr>
              <a:buSzPts val="1100"/>
              <a:buFont typeface="Arial"/>
              <a:buNone/>
            </a:pPr>
            <a:r>
              <a:rPr lang="en" sz="1700">
                <a:latin typeface="Times New Roman"/>
                <a:ea typeface="Times New Roman"/>
                <a:cs typeface="Times New Roman"/>
                <a:sym typeface="Times New Roman"/>
              </a:rPr>
              <a:t>Half of Man is Women by Zhang Xianling</a:t>
            </a:r>
            <a:endParaRPr sz="3300"/>
          </a:p>
        </p:txBody>
      </p:sp>
      <p:sp>
        <p:nvSpPr>
          <p:cNvPr id="145" name="Google Shape;145;p27"/>
          <p:cNvSpPr txBox="1"/>
          <p:nvPr>
            <p:ph idx="1" type="body"/>
          </p:nvPr>
        </p:nvSpPr>
        <p:spPr>
          <a:xfrm>
            <a:off x="311700" y="1727100"/>
            <a:ext cx="8520600" cy="3416400"/>
          </a:xfrm>
          <a:prstGeom prst="rect">
            <a:avLst/>
          </a:prstGeom>
        </p:spPr>
        <p:txBody>
          <a:bodyPr anchorCtr="0" anchor="t" bIns="91425" lIns="91425" spcFirstLastPara="1" rIns="91425" wrap="square" tIns="91425">
            <a:noAutofit/>
          </a:bodyPr>
          <a:lstStyle/>
          <a:p>
            <a:pPr indent="-381000" lvl="0" marL="457200" rtl="0" algn="l">
              <a:lnSpc>
                <a:spcPct val="100000"/>
              </a:lnSpc>
              <a:spcBef>
                <a:spcPts val="0"/>
              </a:spcBef>
              <a:spcAft>
                <a:spcPts val="0"/>
              </a:spcAft>
              <a:buClr>
                <a:schemeClr val="dk1"/>
              </a:buClr>
              <a:buSzPts val="2400"/>
              <a:buFont typeface="Times New Roman"/>
              <a:buChar char="●"/>
            </a:pPr>
            <a:r>
              <a:rPr lang="en" sz="2400">
                <a:solidFill>
                  <a:schemeClr val="dk1"/>
                </a:solidFill>
                <a:latin typeface="Times New Roman"/>
                <a:ea typeface="Times New Roman"/>
                <a:cs typeface="Times New Roman"/>
                <a:sym typeface="Times New Roman"/>
              </a:rPr>
              <a:t>The story follows Zhang, a man imprisoned for rightist poetry which was counter revolutionary. </a:t>
            </a:r>
            <a:endParaRPr sz="2400">
              <a:solidFill>
                <a:schemeClr val="dk1"/>
              </a:solidFill>
              <a:latin typeface="Times New Roman"/>
              <a:ea typeface="Times New Roman"/>
              <a:cs typeface="Times New Roman"/>
              <a:sym typeface="Times New Roman"/>
            </a:endParaRPr>
          </a:p>
          <a:p>
            <a:pPr indent="-381000" lvl="0" marL="457200" rtl="0" algn="l">
              <a:lnSpc>
                <a:spcPct val="100000"/>
              </a:lnSpc>
              <a:spcBef>
                <a:spcPts val="0"/>
              </a:spcBef>
              <a:spcAft>
                <a:spcPts val="0"/>
              </a:spcAft>
              <a:buClr>
                <a:schemeClr val="dk1"/>
              </a:buClr>
              <a:buSzPts val="2400"/>
              <a:buFont typeface="Times New Roman"/>
              <a:buChar char="●"/>
            </a:pPr>
            <a:r>
              <a:rPr lang="en" sz="2400">
                <a:solidFill>
                  <a:schemeClr val="dk1"/>
                </a:solidFill>
                <a:latin typeface="Times New Roman"/>
                <a:ea typeface="Times New Roman"/>
                <a:cs typeface="Times New Roman"/>
                <a:sym typeface="Times New Roman"/>
              </a:rPr>
              <a:t>Finds out he is sexually impotent, and it is likely a mental issue as a result of a long time spent in incarceration.</a:t>
            </a:r>
            <a:endParaRPr sz="2400">
              <a:solidFill>
                <a:schemeClr val="dk1"/>
              </a:solidFill>
              <a:latin typeface="Times New Roman"/>
              <a:ea typeface="Times New Roman"/>
              <a:cs typeface="Times New Roman"/>
              <a:sym typeface="Times New Roman"/>
            </a:endParaRPr>
          </a:p>
          <a:p>
            <a:pPr indent="-381000" lvl="0" marL="457200" rtl="0" algn="l">
              <a:lnSpc>
                <a:spcPct val="100000"/>
              </a:lnSpc>
              <a:spcBef>
                <a:spcPts val="0"/>
              </a:spcBef>
              <a:spcAft>
                <a:spcPts val="0"/>
              </a:spcAft>
              <a:buClr>
                <a:schemeClr val="dk1"/>
              </a:buClr>
              <a:buSzPts val="2400"/>
              <a:buFont typeface="Times New Roman"/>
              <a:buChar char="●"/>
            </a:pPr>
            <a:r>
              <a:rPr lang="en" sz="2400">
                <a:solidFill>
                  <a:schemeClr val="dk1"/>
                </a:solidFill>
                <a:latin typeface="Times New Roman"/>
                <a:ea typeface="Times New Roman"/>
                <a:cs typeface="Times New Roman"/>
                <a:sym typeface="Times New Roman"/>
              </a:rPr>
              <a:t> Zhang believes that he himself is less of a man as he has grown more mindless, and desensitized</a:t>
            </a:r>
            <a:endParaRPr sz="2400">
              <a:solidFill>
                <a:schemeClr val="dk1"/>
              </a:solidFill>
              <a:latin typeface="Times New Roman"/>
              <a:ea typeface="Times New Roman"/>
              <a:cs typeface="Times New Roman"/>
              <a:sym typeface="Times New Roman"/>
            </a:endParaRPr>
          </a:p>
          <a:p>
            <a:pPr indent="-381000" lvl="0" marL="457200" rtl="0" algn="l">
              <a:lnSpc>
                <a:spcPct val="100000"/>
              </a:lnSpc>
              <a:spcBef>
                <a:spcPts val="0"/>
              </a:spcBef>
              <a:spcAft>
                <a:spcPts val="0"/>
              </a:spcAft>
              <a:buClr>
                <a:schemeClr val="dk1"/>
              </a:buClr>
              <a:buSzPts val="2400"/>
              <a:buFont typeface="Times New Roman"/>
              <a:buChar char="●"/>
            </a:pPr>
            <a:r>
              <a:rPr lang="en" sz="2400">
                <a:solidFill>
                  <a:schemeClr val="dk1"/>
                </a:solidFill>
                <a:latin typeface="Times New Roman"/>
                <a:ea typeface="Times New Roman"/>
                <a:cs typeface="Times New Roman"/>
                <a:sym typeface="Times New Roman"/>
              </a:rPr>
              <a:t>Failure to follow the collective identity was an impairing factor in Zhang’s life, altering him physically, and degrading his prior intellect.</a:t>
            </a:r>
            <a:endParaRPr sz="2400"/>
          </a:p>
        </p:txBody>
      </p:sp>
      <p:pic>
        <p:nvPicPr>
          <p:cNvPr descr="Half of Man Is Woman by Zhang Xianliang" id="146" name="Google Shape;146;p27"/>
          <p:cNvPicPr preferRelativeResize="0"/>
          <p:nvPr/>
        </p:nvPicPr>
        <p:blipFill>
          <a:blip r:embed="rId3">
            <a:alphaModFix/>
          </a:blip>
          <a:stretch>
            <a:fillRect/>
          </a:stretch>
        </p:blipFill>
        <p:spPr>
          <a:xfrm>
            <a:off x="7962900" y="0"/>
            <a:ext cx="1181100" cy="18288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2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Conclusion</a:t>
            </a:r>
            <a:endParaRPr/>
          </a:p>
        </p:txBody>
      </p:sp>
      <p:sp>
        <p:nvSpPr>
          <p:cNvPr id="152" name="Google Shape;152;p28"/>
          <p:cNvSpPr txBox="1"/>
          <p:nvPr>
            <p:ph idx="1" type="body"/>
          </p:nvPr>
        </p:nvSpPr>
        <p:spPr>
          <a:xfrm>
            <a:off x="0" y="1075450"/>
            <a:ext cx="9144000" cy="4068000"/>
          </a:xfrm>
          <a:prstGeom prst="rect">
            <a:avLst/>
          </a:prstGeom>
        </p:spPr>
        <p:txBody>
          <a:bodyPr anchorCtr="0" anchor="t" bIns="91425" lIns="91425" spcFirstLastPara="1" rIns="91425" wrap="square" tIns="91425">
            <a:normAutofit fontScale="92500" lnSpcReduction="20000"/>
          </a:bodyPr>
          <a:lstStyle/>
          <a:p>
            <a:pPr indent="-351948" lvl="0" marL="457200" rtl="0" algn="l">
              <a:lnSpc>
                <a:spcPct val="100000"/>
              </a:lnSpc>
              <a:spcBef>
                <a:spcPts val="0"/>
              </a:spcBef>
              <a:spcAft>
                <a:spcPts val="0"/>
              </a:spcAft>
              <a:buClr>
                <a:schemeClr val="dk1"/>
              </a:buClr>
              <a:buSzPct val="100000"/>
              <a:buFont typeface="Times New Roman"/>
              <a:buChar char="●"/>
            </a:pPr>
            <a:r>
              <a:rPr lang="en" sz="2100">
                <a:solidFill>
                  <a:schemeClr val="dk1"/>
                </a:solidFill>
                <a:latin typeface="Times New Roman"/>
                <a:ea typeface="Times New Roman"/>
                <a:cs typeface="Times New Roman"/>
                <a:sym typeface="Times New Roman"/>
              </a:rPr>
              <a:t>After looking at the holisms of Confucianism and Maoism, while both seem to have similar limiting factors for individuals in China, how they go about controlling people's lives is very different. </a:t>
            </a:r>
            <a:endParaRPr sz="2100">
              <a:solidFill>
                <a:schemeClr val="dk1"/>
              </a:solidFill>
              <a:latin typeface="Times New Roman"/>
              <a:ea typeface="Times New Roman"/>
              <a:cs typeface="Times New Roman"/>
              <a:sym typeface="Times New Roman"/>
            </a:endParaRPr>
          </a:p>
          <a:p>
            <a:pPr indent="-351948" lvl="0" marL="457200" rtl="0" algn="l">
              <a:lnSpc>
                <a:spcPct val="100000"/>
              </a:lnSpc>
              <a:spcBef>
                <a:spcPts val="0"/>
              </a:spcBef>
              <a:spcAft>
                <a:spcPts val="0"/>
              </a:spcAft>
              <a:buClr>
                <a:schemeClr val="dk1"/>
              </a:buClr>
              <a:buSzPct val="100000"/>
              <a:buFont typeface="Times New Roman"/>
              <a:buChar char="●"/>
            </a:pPr>
            <a:r>
              <a:rPr lang="en" sz="2100">
                <a:solidFill>
                  <a:schemeClr val="dk1"/>
                </a:solidFill>
                <a:latin typeface="Times New Roman"/>
                <a:ea typeface="Times New Roman"/>
                <a:cs typeface="Times New Roman"/>
                <a:sym typeface="Times New Roman"/>
              </a:rPr>
              <a:t>In Confucian times, those who do not act with the sole purpose of serving the family are looked down upon, sometimes publicly, but they are not often jailed for their actions as though they have committed a crime. Instead they are taken advantage of and </a:t>
            </a:r>
            <a:r>
              <a:rPr lang="en" sz="2100">
                <a:solidFill>
                  <a:schemeClr val="dk1"/>
                </a:solidFill>
                <a:latin typeface="Times New Roman"/>
                <a:ea typeface="Times New Roman"/>
                <a:cs typeface="Times New Roman"/>
                <a:sym typeface="Times New Roman"/>
              </a:rPr>
              <a:t>experience</a:t>
            </a:r>
            <a:r>
              <a:rPr lang="en" sz="2100">
                <a:solidFill>
                  <a:schemeClr val="dk1"/>
                </a:solidFill>
                <a:latin typeface="Times New Roman"/>
                <a:ea typeface="Times New Roman"/>
                <a:cs typeface="Times New Roman"/>
                <a:sym typeface="Times New Roman"/>
              </a:rPr>
              <a:t> tyranny from those above them in the social ladder.</a:t>
            </a:r>
            <a:endParaRPr sz="2100">
              <a:solidFill>
                <a:schemeClr val="dk1"/>
              </a:solidFill>
              <a:latin typeface="Times New Roman"/>
              <a:ea typeface="Times New Roman"/>
              <a:cs typeface="Times New Roman"/>
              <a:sym typeface="Times New Roman"/>
            </a:endParaRPr>
          </a:p>
          <a:p>
            <a:pPr indent="-351948" lvl="0" marL="457200" rtl="0" algn="l">
              <a:lnSpc>
                <a:spcPct val="100000"/>
              </a:lnSpc>
              <a:spcBef>
                <a:spcPts val="0"/>
              </a:spcBef>
              <a:spcAft>
                <a:spcPts val="0"/>
              </a:spcAft>
              <a:buClr>
                <a:schemeClr val="dk1"/>
              </a:buClr>
              <a:buSzPct val="100000"/>
              <a:buFont typeface="Times New Roman"/>
              <a:buChar char="●"/>
            </a:pPr>
            <a:r>
              <a:rPr lang="en" sz="2100">
                <a:solidFill>
                  <a:schemeClr val="dk1"/>
                </a:solidFill>
                <a:latin typeface="Times New Roman"/>
                <a:ea typeface="Times New Roman"/>
                <a:cs typeface="Times New Roman"/>
                <a:sym typeface="Times New Roman"/>
              </a:rPr>
              <a:t>Maoism is therefore in my opinion, a far more aggressive and restrictive holism. By politicizing societal needs, Mao creates the ideal collective of Chinese people, the proletariat. It is since this proletariat class appears as the ideal people, that Mao is able to be the king of the poor, whose vision of the country is employed as though he were a monarch.</a:t>
            </a:r>
            <a:endParaRPr sz="2100">
              <a:solidFill>
                <a:schemeClr val="dk1"/>
              </a:solidFill>
              <a:latin typeface="Times New Roman"/>
              <a:ea typeface="Times New Roman"/>
              <a:cs typeface="Times New Roman"/>
              <a:sym typeface="Times New Roman"/>
            </a:endParaRPr>
          </a:p>
          <a:p>
            <a:pPr indent="-351948" lvl="0" marL="457200" rtl="0" algn="l">
              <a:lnSpc>
                <a:spcPct val="100000"/>
              </a:lnSpc>
              <a:spcBef>
                <a:spcPts val="0"/>
              </a:spcBef>
              <a:spcAft>
                <a:spcPts val="0"/>
              </a:spcAft>
              <a:buClr>
                <a:schemeClr val="dk1"/>
              </a:buClr>
              <a:buSzPct val="100000"/>
              <a:buFont typeface="Times New Roman"/>
              <a:buChar char="●"/>
            </a:pPr>
            <a:r>
              <a:rPr lang="en" sz="2100" u="sng">
                <a:solidFill>
                  <a:schemeClr val="hlink"/>
                </a:solidFill>
                <a:latin typeface="Times New Roman"/>
                <a:ea typeface="Times New Roman"/>
                <a:cs typeface="Times New Roman"/>
                <a:sym typeface="Times New Roman"/>
                <a:hlinkClick r:id="rId3"/>
              </a:rPr>
              <a:t>The 24 Acts of filial Piety</a:t>
            </a:r>
            <a:r>
              <a:rPr lang="en" sz="2100">
                <a:solidFill>
                  <a:schemeClr val="dk1"/>
                </a:solidFill>
                <a:latin typeface="Times New Roman"/>
                <a:ea typeface="Times New Roman"/>
                <a:cs typeface="Times New Roman"/>
                <a:sym typeface="Times New Roman"/>
              </a:rPr>
              <a:t> is imbued with the spirit of Confucian humanism, whereas the countless acts of “class struggle” is imbued with the human spirit of Maoism as a form of holism.</a:t>
            </a:r>
            <a:endParaRPr sz="2100">
              <a:solidFill>
                <a:schemeClr val="dk1"/>
              </a:solidFill>
              <a:latin typeface="Times New Roman"/>
              <a:ea typeface="Times New Roman"/>
              <a:cs typeface="Times New Roman"/>
              <a:sym typeface="Times New Roman"/>
            </a:endParaRPr>
          </a:p>
          <a:p>
            <a:pPr indent="0" lvl="0" marL="0" rtl="0" algn="l">
              <a:spcBef>
                <a:spcPts val="0"/>
              </a:spcBef>
              <a:spcAft>
                <a:spcPts val="120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 name="Shape 60"/>
        <p:cNvGrpSpPr/>
        <p:nvPr/>
      </p:nvGrpSpPr>
      <p:grpSpPr>
        <a:xfrm>
          <a:off x="0" y="0"/>
          <a:ext cx="0" cy="0"/>
          <a:chOff x="0" y="0"/>
          <a:chExt cx="0" cy="0"/>
        </a:xfrm>
      </p:grpSpPr>
      <p:sp>
        <p:nvSpPr>
          <p:cNvPr id="61" name="Google Shape;61;p1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What is Holism?</a:t>
            </a:r>
            <a:endParaRPr/>
          </a:p>
        </p:txBody>
      </p:sp>
      <p:sp>
        <p:nvSpPr>
          <p:cNvPr id="62" name="Google Shape;62;p1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Clr>
                <a:schemeClr val="dk1"/>
              </a:buClr>
              <a:buSzPts val="2400"/>
              <a:buFont typeface="Times New Roman"/>
              <a:buChar char="●"/>
            </a:pPr>
            <a:r>
              <a:rPr lang="en" sz="2400">
                <a:solidFill>
                  <a:schemeClr val="dk1"/>
                </a:solidFill>
                <a:latin typeface="Times New Roman"/>
                <a:ea typeface="Times New Roman"/>
                <a:cs typeface="Times New Roman"/>
                <a:sym typeface="Times New Roman"/>
              </a:rPr>
              <a:t>Holism is a philosophical theory which refers to societies which value the wellbeing of the group over the lives of individuals. </a:t>
            </a:r>
            <a:endParaRPr sz="2400">
              <a:solidFill>
                <a:schemeClr val="dk1"/>
              </a:solidFill>
              <a:latin typeface="Times New Roman"/>
              <a:ea typeface="Times New Roman"/>
              <a:cs typeface="Times New Roman"/>
              <a:sym typeface="Times New Roman"/>
            </a:endParaRPr>
          </a:p>
          <a:p>
            <a:pPr indent="-381000" lvl="0" marL="457200" rtl="0" algn="l">
              <a:spcBef>
                <a:spcPts val="0"/>
              </a:spcBef>
              <a:spcAft>
                <a:spcPts val="0"/>
              </a:spcAft>
              <a:buClr>
                <a:schemeClr val="dk1"/>
              </a:buClr>
              <a:buSzPts val="2400"/>
              <a:buFont typeface="Times New Roman"/>
              <a:buChar char="●"/>
            </a:pPr>
            <a:r>
              <a:rPr lang="en" sz="2400">
                <a:solidFill>
                  <a:schemeClr val="dk1"/>
                </a:solidFill>
                <a:latin typeface="Times New Roman"/>
                <a:ea typeface="Times New Roman"/>
                <a:cs typeface="Times New Roman"/>
                <a:sym typeface="Times New Roman"/>
              </a:rPr>
              <a:t>In this way, individuals in Holistic cultures are regarded as parts of a larger structured system.</a:t>
            </a:r>
            <a:endParaRPr sz="2400">
              <a:solidFill>
                <a:schemeClr val="dk1"/>
              </a:solidFill>
              <a:latin typeface="Times New Roman"/>
              <a:ea typeface="Times New Roman"/>
              <a:cs typeface="Times New Roman"/>
              <a:sym typeface="Times New Roman"/>
            </a:endParaRPr>
          </a:p>
          <a:p>
            <a:pPr indent="-381000" lvl="0" marL="457200" rtl="0" algn="l">
              <a:spcBef>
                <a:spcPts val="0"/>
              </a:spcBef>
              <a:spcAft>
                <a:spcPts val="0"/>
              </a:spcAft>
              <a:buClr>
                <a:schemeClr val="dk1"/>
              </a:buClr>
              <a:buSzPts val="2400"/>
              <a:buFont typeface="Times New Roman"/>
              <a:buChar char="●"/>
            </a:pPr>
            <a:r>
              <a:rPr lang="en" sz="2400">
                <a:solidFill>
                  <a:schemeClr val="dk1"/>
                </a:solidFill>
                <a:latin typeface="Times New Roman"/>
                <a:ea typeface="Times New Roman"/>
                <a:cs typeface="Times New Roman"/>
                <a:sym typeface="Times New Roman"/>
              </a:rPr>
              <a:t>“Part-Whole”</a:t>
            </a:r>
            <a:endParaRPr sz="2400">
              <a:solidFill>
                <a:schemeClr val="dk1"/>
              </a:solidFill>
              <a:latin typeface="Times New Roman"/>
              <a:ea typeface="Times New Roman"/>
              <a:cs typeface="Times New Roman"/>
              <a:sym typeface="Times New Roman"/>
            </a:endParaRPr>
          </a:p>
          <a:p>
            <a:pPr indent="-381000" lvl="0" marL="457200" rtl="0" algn="l">
              <a:spcBef>
                <a:spcPts val="0"/>
              </a:spcBef>
              <a:spcAft>
                <a:spcPts val="0"/>
              </a:spcAft>
              <a:buClr>
                <a:schemeClr val="dk1"/>
              </a:buClr>
              <a:buSzPts val="2400"/>
              <a:buFont typeface="Times New Roman"/>
              <a:buChar char="●"/>
            </a:pPr>
            <a:r>
              <a:rPr lang="en" sz="2400">
                <a:solidFill>
                  <a:schemeClr val="dk1"/>
                </a:solidFill>
                <a:latin typeface="Times New Roman"/>
                <a:ea typeface="Times New Roman"/>
                <a:cs typeface="Times New Roman"/>
                <a:sym typeface="Times New Roman"/>
              </a:rPr>
              <a:t>Holisms assign purposes to these wholes, and there is an established structure of individuals within the whole which creates a larger social hierarchy.</a:t>
            </a:r>
            <a:endParaRPr sz="24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 name="Shape 66"/>
        <p:cNvGrpSpPr/>
        <p:nvPr/>
      </p:nvGrpSpPr>
      <p:grpSpPr>
        <a:xfrm>
          <a:off x="0" y="0"/>
          <a:ext cx="0" cy="0"/>
          <a:chOff x="0" y="0"/>
          <a:chExt cx="0" cy="0"/>
        </a:xfrm>
      </p:grpSpPr>
      <p:pic>
        <p:nvPicPr>
          <p:cNvPr id="67" name="Google Shape;67;p15"/>
          <p:cNvPicPr preferRelativeResize="0"/>
          <p:nvPr/>
        </p:nvPicPr>
        <p:blipFill>
          <a:blip r:embed="rId3">
            <a:alphaModFix/>
          </a:blip>
          <a:stretch>
            <a:fillRect/>
          </a:stretch>
        </p:blipFill>
        <p:spPr>
          <a:xfrm>
            <a:off x="0" y="-1320182"/>
            <a:ext cx="9144003" cy="6463681"/>
          </a:xfrm>
          <a:prstGeom prst="rect">
            <a:avLst/>
          </a:prstGeom>
          <a:noFill/>
          <a:ln>
            <a:noFill/>
          </a:ln>
        </p:spPr>
      </p:pic>
      <p:sp>
        <p:nvSpPr>
          <p:cNvPr id="68" name="Google Shape;68;p1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Clr>
                <a:srgbClr val="FF0000"/>
              </a:buClr>
              <a:buSzPts val="2400"/>
              <a:buFont typeface="Times New Roman"/>
              <a:buChar char="●"/>
            </a:pPr>
            <a:r>
              <a:rPr lang="en" sz="2400">
                <a:solidFill>
                  <a:srgbClr val="FF0000"/>
                </a:solidFill>
                <a:latin typeface="Times New Roman"/>
                <a:ea typeface="Times New Roman"/>
                <a:cs typeface="Times New Roman"/>
                <a:sym typeface="Times New Roman"/>
              </a:rPr>
              <a:t>“Confucian’s focus on the organic relationship between the individual and society and consider the two inseparable and interdependent”- Ambrose King </a:t>
            </a:r>
            <a:endParaRPr sz="2400">
              <a:solidFill>
                <a:srgbClr val="FF0000"/>
              </a:solidFill>
              <a:latin typeface="Times New Roman"/>
              <a:ea typeface="Times New Roman"/>
              <a:cs typeface="Times New Roman"/>
              <a:sym typeface="Times New Roman"/>
            </a:endParaRPr>
          </a:p>
          <a:p>
            <a:pPr indent="-381000" lvl="0" marL="457200" rtl="0" algn="l">
              <a:spcBef>
                <a:spcPts val="0"/>
              </a:spcBef>
              <a:spcAft>
                <a:spcPts val="0"/>
              </a:spcAft>
              <a:buClr>
                <a:srgbClr val="FF0000"/>
              </a:buClr>
              <a:buSzPts val="2400"/>
              <a:buFont typeface="Times New Roman"/>
              <a:buChar char="●"/>
            </a:pPr>
            <a:r>
              <a:rPr lang="en" sz="2400">
                <a:solidFill>
                  <a:srgbClr val="FF0000"/>
                </a:solidFill>
                <a:latin typeface="Times New Roman"/>
                <a:ea typeface="Times New Roman"/>
                <a:cs typeface="Times New Roman"/>
                <a:sym typeface="Times New Roman"/>
              </a:rPr>
              <a:t>In Confucianism, perfect virtue, and benevolence achieved by the individual is seen as the ideal. </a:t>
            </a:r>
            <a:endParaRPr sz="2400">
              <a:solidFill>
                <a:srgbClr val="FF0000"/>
              </a:solidFill>
              <a:latin typeface="Times New Roman"/>
              <a:ea typeface="Times New Roman"/>
              <a:cs typeface="Times New Roman"/>
              <a:sym typeface="Times New Roman"/>
            </a:endParaRPr>
          </a:p>
          <a:p>
            <a:pPr indent="-381000" lvl="0" marL="457200" rtl="0" algn="l">
              <a:spcBef>
                <a:spcPts val="0"/>
              </a:spcBef>
              <a:spcAft>
                <a:spcPts val="0"/>
              </a:spcAft>
              <a:buClr>
                <a:srgbClr val="FF0000"/>
              </a:buClr>
              <a:buSzPts val="2400"/>
              <a:buFont typeface="Times New Roman"/>
              <a:buChar char="●"/>
            </a:pPr>
            <a:r>
              <a:rPr lang="en" sz="2400">
                <a:solidFill>
                  <a:srgbClr val="FF0000"/>
                </a:solidFill>
                <a:latin typeface="Times New Roman"/>
                <a:ea typeface="Times New Roman"/>
                <a:cs typeface="Times New Roman"/>
                <a:sym typeface="Times New Roman"/>
              </a:rPr>
              <a:t>Confucian states that to achieve this moral success, people cannot be isolated. Rather it is how individuals conduct themselves in their relationships with other people that moral righteousness is achieved. </a:t>
            </a:r>
            <a:endParaRPr sz="2400">
              <a:solidFill>
                <a:srgbClr val="FF0000"/>
              </a:solidFill>
            </a:endParaRPr>
          </a:p>
        </p:txBody>
      </p:sp>
      <p:sp>
        <p:nvSpPr>
          <p:cNvPr id="69" name="Google Shape;69;p15"/>
          <p:cNvSpPr txBox="1"/>
          <p:nvPr>
            <p:ph type="title"/>
          </p:nvPr>
        </p:nvSpPr>
        <p:spPr>
          <a:xfrm>
            <a:off x="311700" y="0"/>
            <a:ext cx="8520600" cy="572700"/>
          </a:xfrm>
          <a:prstGeom prst="rect">
            <a:avLst/>
          </a:prstGeom>
        </p:spPr>
        <p:txBody>
          <a:bodyPr anchorCtr="0" anchor="t" bIns="91425" lIns="91425" spcFirstLastPara="1" rIns="91425" wrap="square" tIns="91425">
            <a:normAutofit/>
          </a:bodyPr>
          <a:lstStyle/>
          <a:p>
            <a:pPr indent="0" lvl="0" marL="0" rtl="0" algn="l">
              <a:lnSpc>
                <a:spcPct val="115000"/>
              </a:lnSpc>
              <a:spcBef>
                <a:spcPts val="0"/>
              </a:spcBef>
              <a:spcAft>
                <a:spcPts val="0"/>
              </a:spcAft>
              <a:buClr>
                <a:schemeClr val="dk1"/>
              </a:buClr>
              <a:buSzPts val="1100"/>
              <a:buFont typeface="Arial"/>
              <a:buNone/>
            </a:pPr>
            <a:r>
              <a:rPr lang="en" sz="2400">
                <a:solidFill>
                  <a:srgbClr val="FF0000"/>
                </a:solidFill>
                <a:latin typeface="Times New Roman"/>
                <a:ea typeface="Times New Roman"/>
                <a:cs typeface="Times New Roman"/>
                <a:sym typeface="Times New Roman"/>
              </a:rPr>
              <a:t>Confucianism </a:t>
            </a:r>
            <a:endParaRPr sz="2400">
              <a:solidFill>
                <a:srgbClr val="FF000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 name="Shape 73"/>
        <p:cNvGrpSpPr/>
        <p:nvPr/>
      </p:nvGrpSpPr>
      <p:grpSpPr>
        <a:xfrm>
          <a:off x="0" y="0"/>
          <a:ext cx="0" cy="0"/>
          <a:chOff x="0" y="0"/>
          <a:chExt cx="0" cy="0"/>
        </a:xfrm>
      </p:grpSpPr>
      <p:sp>
        <p:nvSpPr>
          <p:cNvPr id="74" name="Google Shape;74;p1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p>
            <a:pPr indent="0" lvl="0" marL="0" rtl="0" algn="l">
              <a:lnSpc>
                <a:spcPct val="115000"/>
              </a:lnSpc>
              <a:spcBef>
                <a:spcPts val="0"/>
              </a:spcBef>
              <a:spcAft>
                <a:spcPts val="0"/>
              </a:spcAft>
              <a:buClr>
                <a:schemeClr val="dk1"/>
              </a:buClr>
              <a:buSzPts val="1100"/>
              <a:buFont typeface="Arial"/>
              <a:buNone/>
            </a:pPr>
            <a:r>
              <a:rPr lang="en" sz="2400">
                <a:latin typeface="Times New Roman"/>
                <a:ea typeface="Times New Roman"/>
                <a:cs typeface="Times New Roman"/>
                <a:sym typeface="Times New Roman"/>
              </a:rPr>
              <a:t>Confucianism’s</a:t>
            </a:r>
            <a:r>
              <a:rPr lang="en" sz="2400">
                <a:latin typeface="Times New Roman"/>
                <a:ea typeface="Times New Roman"/>
                <a:cs typeface="Times New Roman"/>
                <a:sym typeface="Times New Roman"/>
              </a:rPr>
              <a:t> Values</a:t>
            </a:r>
            <a:endParaRPr sz="2400"/>
          </a:p>
        </p:txBody>
      </p:sp>
      <p:sp>
        <p:nvSpPr>
          <p:cNvPr id="75" name="Google Shape;75;p1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en" sz="2400">
                <a:solidFill>
                  <a:schemeClr val="dk1"/>
                </a:solidFill>
                <a:latin typeface="Times New Roman"/>
                <a:ea typeface="Times New Roman"/>
                <a:cs typeface="Times New Roman"/>
                <a:sym typeface="Times New Roman"/>
              </a:rPr>
              <a:t>The Five Social Dyads（五倫)</a:t>
            </a:r>
            <a:endParaRPr sz="24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t/>
            </a:r>
            <a:endParaRPr sz="24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en" sz="2400">
                <a:solidFill>
                  <a:schemeClr val="dk1"/>
                </a:solidFill>
                <a:latin typeface="Times New Roman"/>
                <a:ea typeface="Times New Roman"/>
                <a:cs typeface="Times New Roman"/>
                <a:sym typeface="Times New Roman"/>
              </a:rPr>
              <a:t>Affection （親）- between parents and children </a:t>
            </a:r>
            <a:endParaRPr sz="24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en" sz="2400">
                <a:solidFill>
                  <a:schemeClr val="dk1"/>
                </a:solidFill>
                <a:latin typeface="Times New Roman"/>
                <a:ea typeface="Times New Roman"/>
                <a:cs typeface="Times New Roman"/>
                <a:sym typeface="Times New Roman"/>
              </a:rPr>
              <a:t>Righteousness (义）-  between ruler and subject</a:t>
            </a:r>
            <a:endParaRPr sz="24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en" sz="2400">
                <a:solidFill>
                  <a:schemeClr val="dk1"/>
                </a:solidFill>
                <a:latin typeface="Times New Roman"/>
                <a:ea typeface="Times New Roman"/>
                <a:cs typeface="Times New Roman"/>
                <a:sym typeface="Times New Roman"/>
              </a:rPr>
              <a:t>Distinction（别）- between husband and wife</a:t>
            </a:r>
            <a:endParaRPr sz="24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en" sz="2400">
                <a:solidFill>
                  <a:schemeClr val="dk1"/>
                </a:solidFill>
                <a:latin typeface="Times New Roman"/>
                <a:ea typeface="Times New Roman"/>
                <a:cs typeface="Times New Roman"/>
                <a:sym typeface="Times New Roman"/>
              </a:rPr>
              <a:t>Order （序）- between young and old</a:t>
            </a:r>
            <a:endParaRPr sz="24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en" sz="2400">
                <a:solidFill>
                  <a:schemeClr val="dk1"/>
                </a:solidFill>
                <a:latin typeface="Times New Roman"/>
                <a:ea typeface="Times New Roman"/>
                <a:cs typeface="Times New Roman"/>
                <a:sym typeface="Times New Roman"/>
              </a:rPr>
              <a:t>Sincerity （信）- between friends</a:t>
            </a:r>
            <a:endParaRPr sz="24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 name="Shape 79"/>
        <p:cNvGrpSpPr/>
        <p:nvPr/>
      </p:nvGrpSpPr>
      <p:grpSpPr>
        <a:xfrm>
          <a:off x="0" y="0"/>
          <a:ext cx="0" cy="0"/>
          <a:chOff x="0" y="0"/>
          <a:chExt cx="0" cy="0"/>
        </a:xfrm>
      </p:grpSpPr>
      <p:sp>
        <p:nvSpPr>
          <p:cNvPr id="80" name="Google Shape;80;p17"/>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p>
            <a:pPr indent="0" lvl="0" marL="0" rtl="0" algn="l">
              <a:lnSpc>
                <a:spcPct val="115000"/>
              </a:lnSpc>
              <a:spcBef>
                <a:spcPts val="0"/>
              </a:spcBef>
              <a:spcAft>
                <a:spcPts val="0"/>
              </a:spcAft>
              <a:buClr>
                <a:schemeClr val="dk1"/>
              </a:buClr>
              <a:buSzPts val="1100"/>
              <a:buFont typeface="Arial"/>
              <a:buNone/>
            </a:pPr>
            <a:r>
              <a:rPr lang="en" sz="2400">
                <a:latin typeface="Times New Roman"/>
                <a:ea typeface="Times New Roman"/>
                <a:cs typeface="Times New Roman"/>
                <a:sym typeface="Times New Roman"/>
              </a:rPr>
              <a:t>How is Confucianism Holistic?</a:t>
            </a:r>
            <a:endParaRPr sz="2400"/>
          </a:p>
        </p:txBody>
      </p:sp>
      <p:sp>
        <p:nvSpPr>
          <p:cNvPr id="81" name="Google Shape;81;p1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chemeClr val="dk1"/>
              </a:buClr>
              <a:buSzPts val="1800"/>
              <a:buFont typeface="Times New Roman"/>
              <a:buChar char="●"/>
            </a:pPr>
            <a:r>
              <a:rPr lang="en">
                <a:solidFill>
                  <a:schemeClr val="dk1"/>
                </a:solidFill>
                <a:latin typeface="Times New Roman"/>
                <a:ea typeface="Times New Roman"/>
                <a:cs typeface="Times New Roman"/>
                <a:sym typeface="Times New Roman"/>
              </a:rPr>
              <a:t>Non-familial social relationships are patterned after the familial structure. </a:t>
            </a:r>
            <a:endParaRPr>
              <a:solidFill>
                <a:schemeClr val="dk1"/>
              </a:solidFill>
              <a:latin typeface="Times New Roman"/>
              <a:ea typeface="Times New Roman"/>
              <a:cs typeface="Times New Roman"/>
              <a:sym typeface="Times New Roman"/>
            </a:endParaRPr>
          </a:p>
          <a:p>
            <a:pPr indent="457200" lvl="0" marL="457200" rtl="0" algn="l">
              <a:spcBef>
                <a:spcPts val="0"/>
              </a:spcBef>
              <a:spcAft>
                <a:spcPts val="0"/>
              </a:spcAft>
              <a:buClr>
                <a:schemeClr val="dk1"/>
              </a:buClr>
              <a:buSzPts val="1100"/>
              <a:buFont typeface="Arial"/>
              <a:buNone/>
            </a:pPr>
            <a:r>
              <a:rPr lang="en">
                <a:solidFill>
                  <a:schemeClr val="dk1"/>
                </a:solidFill>
                <a:latin typeface="Times New Roman"/>
                <a:ea typeface="Times New Roman"/>
                <a:cs typeface="Times New Roman"/>
                <a:sym typeface="Times New Roman"/>
              </a:rPr>
              <a:t>(between ruler and subject) → (father - son)</a:t>
            </a:r>
            <a:endParaRPr>
              <a:solidFill>
                <a:schemeClr val="dk1"/>
              </a:solidFill>
              <a:latin typeface="Times New Roman"/>
              <a:ea typeface="Times New Roman"/>
              <a:cs typeface="Times New Roman"/>
              <a:sym typeface="Times New Roman"/>
            </a:endParaRPr>
          </a:p>
          <a:p>
            <a:pPr indent="457200" lvl="0" marL="457200" rtl="0" algn="l">
              <a:spcBef>
                <a:spcPts val="0"/>
              </a:spcBef>
              <a:spcAft>
                <a:spcPts val="0"/>
              </a:spcAft>
              <a:buClr>
                <a:schemeClr val="dk1"/>
              </a:buClr>
              <a:buSzPts val="1100"/>
              <a:buFont typeface="Arial"/>
              <a:buNone/>
            </a:pPr>
            <a:r>
              <a:rPr lang="en">
                <a:solidFill>
                  <a:schemeClr val="dk1"/>
                </a:solidFill>
                <a:latin typeface="Times New Roman"/>
                <a:ea typeface="Times New Roman"/>
                <a:cs typeface="Times New Roman"/>
                <a:sym typeface="Times New Roman"/>
              </a:rPr>
              <a:t>(between friends) → (older brother - younger brother)</a:t>
            </a:r>
            <a:endParaRPr>
              <a:solidFill>
                <a:schemeClr val="dk1"/>
              </a:solidFill>
              <a:latin typeface="Times New Roman"/>
              <a:ea typeface="Times New Roman"/>
              <a:cs typeface="Times New Roman"/>
              <a:sym typeface="Times New Roman"/>
            </a:endParaRPr>
          </a:p>
          <a:p>
            <a:pPr indent="-342900" lvl="0" marL="457200" rtl="0" algn="l">
              <a:spcBef>
                <a:spcPts val="0"/>
              </a:spcBef>
              <a:spcAft>
                <a:spcPts val="0"/>
              </a:spcAft>
              <a:buClr>
                <a:schemeClr val="dk1"/>
              </a:buClr>
              <a:buSzPts val="1800"/>
              <a:buFont typeface="Times New Roman"/>
              <a:buChar char="●"/>
            </a:pPr>
            <a:r>
              <a:rPr lang="en">
                <a:solidFill>
                  <a:schemeClr val="dk1"/>
                </a:solidFill>
                <a:latin typeface="Times New Roman"/>
                <a:ea typeface="Times New Roman"/>
                <a:cs typeface="Times New Roman"/>
                <a:sym typeface="Times New Roman"/>
              </a:rPr>
              <a:t>In Confucianism, Filial piety (孝) is considered central to the family and social existence. </a:t>
            </a:r>
            <a:endParaRPr>
              <a:solidFill>
                <a:schemeClr val="dk1"/>
              </a:solidFill>
              <a:latin typeface="Times New Roman"/>
              <a:ea typeface="Times New Roman"/>
              <a:cs typeface="Times New Roman"/>
              <a:sym typeface="Times New Roman"/>
            </a:endParaRPr>
          </a:p>
          <a:p>
            <a:pPr indent="-342900" lvl="0" marL="457200" rtl="0" algn="l">
              <a:spcBef>
                <a:spcPts val="0"/>
              </a:spcBef>
              <a:spcAft>
                <a:spcPts val="0"/>
              </a:spcAft>
              <a:buClr>
                <a:schemeClr val="dk1"/>
              </a:buClr>
              <a:buSzPts val="1800"/>
              <a:buFont typeface="Times New Roman"/>
              <a:buChar char="●"/>
            </a:pPr>
            <a:r>
              <a:rPr lang="en">
                <a:solidFill>
                  <a:schemeClr val="dk1"/>
                </a:solidFill>
                <a:latin typeface="Times New Roman"/>
                <a:ea typeface="Times New Roman"/>
                <a:cs typeface="Times New Roman"/>
                <a:sym typeface="Times New Roman"/>
              </a:rPr>
              <a:t>While King alleges that each individual role in Confucianism was not initially hierarchical, filial piety was at some point made the most dominant ethical value.</a:t>
            </a:r>
            <a:endParaRPr>
              <a:solidFill>
                <a:schemeClr val="dk1"/>
              </a:solidFill>
              <a:latin typeface="Times New Roman"/>
              <a:ea typeface="Times New Roman"/>
              <a:cs typeface="Times New Roman"/>
              <a:sym typeface="Times New Roman"/>
            </a:endParaRPr>
          </a:p>
          <a:p>
            <a:pPr indent="-342900" lvl="0" marL="457200" rtl="0" algn="l">
              <a:spcBef>
                <a:spcPts val="0"/>
              </a:spcBef>
              <a:spcAft>
                <a:spcPts val="0"/>
              </a:spcAft>
              <a:buClr>
                <a:schemeClr val="dk1"/>
              </a:buClr>
              <a:buSzPts val="1800"/>
              <a:buFont typeface="Times New Roman"/>
              <a:buChar char="●"/>
            </a:pPr>
            <a:r>
              <a:rPr lang="en">
                <a:solidFill>
                  <a:schemeClr val="dk1"/>
                </a:solidFill>
                <a:latin typeface="Times New Roman"/>
                <a:ea typeface="Times New Roman"/>
                <a:cs typeface="Times New Roman"/>
                <a:sym typeface="Times New Roman"/>
              </a:rPr>
              <a:t>“The basic theme of confucian ethics…did not seek a solution to social conflict in defining, limiting, and guaranteeing the rights and interests of the individual…It sought the solution from the self-sacrifice of the individual for the preservation of the group.”       - C.K. Yang Chinese Sociologist </a:t>
            </a:r>
            <a:endParaRPr sz="24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sp>
        <p:nvSpPr>
          <p:cNvPr id="86" name="Google Shape;86;p1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Times New Roman"/>
                <a:ea typeface="Times New Roman"/>
                <a:cs typeface="Times New Roman"/>
                <a:sym typeface="Times New Roman"/>
              </a:rPr>
              <a:t>The 24 Filial Exemplars</a:t>
            </a:r>
            <a:endParaRPr>
              <a:latin typeface="Times New Roman"/>
              <a:ea typeface="Times New Roman"/>
              <a:cs typeface="Times New Roman"/>
              <a:sym typeface="Times New Roman"/>
            </a:endParaRPr>
          </a:p>
        </p:txBody>
      </p:sp>
      <p:sp>
        <p:nvSpPr>
          <p:cNvPr id="87" name="Google Shape;87;p18"/>
          <p:cNvSpPr txBox="1"/>
          <p:nvPr>
            <p:ph idx="1" type="body"/>
          </p:nvPr>
        </p:nvSpPr>
        <p:spPr>
          <a:xfrm>
            <a:off x="0" y="925825"/>
            <a:ext cx="9144000" cy="36429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chemeClr val="dk1"/>
              </a:buClr>
              <a:buSzPts val="1800"/>
              <a:buFont typeface="Times New Roman"/>
              <a:buChar char="●"/>
            </a:pPr>
            <a:r>
              <a:rPr lang="en">
                <a:solidFill>
                  <a:schemeClr val="dk1"/>
                </a:solidFill>
                <a:latin typeface="Times New Roman"/>
                <a:ea typeface="Times New Roman"/>
                <a:cs typeface="Times New Roman"/>
                <a:sym typeface="Times New Roman"/>
              </a:rPr>
              <a:t>The 24 filial </a:t>
            </a:r>
            <a:r>
              <a:rPr lang="en">
                <a:solidFill>
                  <a:schemeClr val="dk1"/>
                </a:solidFill>
                <a:latin typeface="Times New Roman"/>
                <a:ea typeface="Times New Roman"/>
                <a:cs typeface="Times New Roman"/>
                <a:sym typeface="Times New Roman"/>
              </a:rPr>
              <a:t>exemplars</a:t>
            </a:r>
            <a:r>
              <a:rPr lang="en">
                <a:solidFill>
                  <a:schemeClr val="dk1"/>
                </a:solidFill>
                <a:latin typeface="Times New Roman"/>
                <a:ea typeface="Times New Roman"/>
                <a:cs typeface="Times New Roman"/>
                <a:sym typeface="Times New Roman"/>
              </a:rPr>
              <a:t> were a set of short </a:t>
            </a:r>
            <a:r>
              <a:rPr lang="en">
                <a:solidFill>
                  <a:schemeClr val="dk1"/>
                </a:solidFill>
                <a:latin typeface="Times New Roman"/>
                <a:ea typeface="Times New Roman"/>
                <a:cs typeface="Times New Roman"/>
                <a:sym typeface="Times New Roman"/>
              </a:rPr>
              <a:t>manuscripts</a:t>
            </a:r>
            <a:r>
              <a:rPr lang="en">
                <a:solidFill>
                  <a:schemeClr val="dk1"/>
                </a:solidFill>
                <a:latin typeface="Times New Roman"/>
                <a:ea typeface="Times New Roman"/>
                <a:cs typeface="Times New Roman"/>
                <a:sym typeface="Times New Roman"/>
              </a:rPr>
              <a:t> which were meant to detail how men within the family should act.</a:t>
            </a:r>
            <a:endParaRPr>
              <a:solidFill>
                <a:schemeClr val="dk1"/>
              </a:solidFill>
              <a:latin typeface="Times New Roman"/>
              <a:ea typeface="Times New Roman"/>
              <a:cs typeface="Times New Roman"/>
              <a:sym typeface="Times New Roman"/>
            </a:endParaRPr>
          </a:p>
          <a:p>
            <a:pPr indent="-342900" lvl="0" marL="457200" rtl="0" algn="l">
              <a:spcBef>
                <a:spcPts val="0"/>
              </a:spcBef>
              <a:spcAft>
                <a:spcPts val="0"/>
              </a:spcAft>
              <a:buClr>
                <a:schemeClr val="dk1"/>
              </a:buClr>
              <a:buSzPts val="1800"/>
              <a:buFont typeface="Times New Roman"/>
              <a:buChar char="●"/>
            </a:pPr>
            <a:r>
              <a:rPr lang="en">
                <a:solidFill>
                  <a:schemeClr val="dk1"/>
                </a:solidFill>
                <a:latin typeface="Times New Roman"/>
                <a:ea typeface="Times New Roman"/>
                <a:cs typeface="Times New Roman"/>
                <a:sym typeface="Times New Roman"/>
              </a:rPr>
              <a:t>Looking at these relationships in a contemporary light, some of them are very backward.</a:t>
            </a:r>
            <a:endParaRPr>
              <a:solidFill>
                <a:schemeClr val="dk1"/>
              </a:solidFill>
              <a:latin typeface="Times New Roman"/>
              <a:ea typeface="Times New Roman"/>
              <a:cs typeface="Times New Roman"/>
              <a:sym typeface="Times New Roman"/>
            </a:endParaRPr>
          </a:p>
          <a:p>
            <a:pPr indent="0" lvl="0" marL="0" rtl="0" algn="l">
              <a:spcBef>
                <a:spcPts val="1200"/>
              </a:spcBef>
              <a:spcAft>
                <a:spcPts val="0"/>
              </a:spcAft>
              <a:buNone/>
            </a:pPr>
            <a:r>
              <a:t/>
            </a:r>
            <a:endParaRPr>
              <a:solidFill>
                <a:schemeClr val="dk1"/>
              </a:solidFill>
              <a:latin typeface="Times New Roman"/>
              <a:ea typeface="Times New Roman"/>
              <a:cs typeface="Times New Roman"/>
              <a:sym typeface="Times New Roman"/>
            </a:endParaRPr>
          </a:p>
          <a:p>
            <a:pPr indent="-342900" lvl="0" marL="457200" rtl="0" algn="l">
              <a:spcBef>
                <a:spcPts val="1200"/>
              </a:spcBef>
              <a:spcAft>
                <a:spcPts val="0"/>
              </a:spcAft>
              <a:buClr>
                <a:schemeClr val="dk1"/>
              </a:buClr>
              <a:buSzPts val="1800"/>
              <a:buFont typeface="Times New Roman"/>
              <a:buChar char="●"/>
            </a:pPr>
            <a:r>
              <a:rPr lang="en">
                <a:solidFill>
                  <a:schemeClr val="dk1"/>
                </a:solidFill>
                <a:latin typeface="Times New Roman"/>
                <a:ea typeface="Times New Roman"/>
                <a:cs typeface="Times New Roman"/>
                <a:sym typeface="Times New Roman"/>
              </a:rPr>
              <a:t>为母埋儿</a:t>
            </a:r>
            <a:endParaRPr>
              <a:solidFill>
                <a:schemeClr val="dk1"/>
              </a:solidFill>
              <a:latin typeface="Times New Roman"/>
              <a:ea typeface="Times New Roman"/>
              <a:cs typeface="Times New Roman"/>
              <a:sym typeface="Times New Roman"/>
            </a:endParaRPr>
          </a:p>
          <a:p>
            <a:pPr indent="-342900" lvl="0" marL="457200" rtl="0" algn="l">
              <a:spcBef>
                <a:spcPts val="0"/>
              </a:spcBef>
              <a:spcAft>
                <a:spcPts val="0"/>
              </a:spcAft>
              <a:buClr>
                <a:schemeClr val="dk1"/>
              </a:buClr>
              <a:buSzPts val="1800"/>
              <a:buFont typeface="Times New Roman"/>
              <a:buChar char="●"/>
            </a:pPr>
            <a:r>
              <a:rPr lang="en">
                <a:solidFill>
                  <a:schemeClr val="dk1"/>
                </a:solidFill>
                <a:latin typeface="Times New Roman"/>
                <a:ea typeface="Times New Roman"/>
                <a:cs typeface="Times New Roman"/>
                <a:sym typeface="Times New Roman"/>
              </a:rPr>
              <a:t>卖身葬父</a:t>
            </a:r>
            <a:endParaRPr>
              <a:solidFill>
                <a:schemeClr val="dk1"/>
              </a:solidFill>
              <a:latin typeface="Times New Roman"/>
              <a:ea typeface="Times New Roman"/>
              <a:cs typeface="Times New Roman"/>
              <a:sym typeface="Times New Roman"/>
            </a:endParaRPr>
          </a:p>
          <a:p>
            <a:pPr indent="-342900" lvl="0" marL="457200" rtl="0" algn="l">
              <a:spcBef>
                <a:spcPts val="0"/>
              </a:spcBef>
              <a:spcAft>
                <a:spcPts val="0"/>
              </a:spcAft>
              <a:buClr>
                <a:schemeClr val="dk1"/>
              </a:buClr>
              <a:buSzPts val="1800"/>
              <a:buFont typeface="Times New Roman"/>
              <a:buChar char="●"/>
            </a:pPr>
            <a:r>
              <a:rPr lang="en">
                <a:solidFill>
                  <a:schemeClr val="dk1"/>
                </a:solidFill>
                <a:latin typeface="Times New Roman"/>
                <a:ea typeface="Times New Roman"/>
                <a:cs typeface="Times New Roman"/>
                <a:sym typeface="Times New Roman"/>
              </a:rPr>
              <a:t>尝粪忧心</a:t>
            </a:r>
            <a:endParaRPr>
              <a:solidFill>
                <a:schemeClr val="dk1"/>
              </a:solidFill>
              <a:latin typeface="Times New Roman"/>
              <a:ea typeface="Times New Roman"/>
              <a:cs typeface="Times New Roman"/>
              <a:sym typeface="Times New Roman"/>
            </a:endParaRPr>
          </a:p>
          <a:p>
            <a:pPr indent="0" lvl="0" marL="0" rtl="0" algn="l">
              <a:spcBef>
                <a:spcPts val="1200"/>
              </a:spcBef>
              <a:spcAft>
                <a:spcPts val="1200"/>
              </a:spcAft>
              <a:buNone/>
            </a:pPr>
            <a:r>
              <a:t/>
            </a:r>
            <a:endParaRPr/>
          </a:p>
        </p:txBody>
      </p:sp>
      <p:pic>
        <p:nvPicPr>
          <p:cNvPr id="88" name="Google Shape;88;p18"/>
          <p:cNvPicPr preferRelativeResize="0"/>
          <p:nvPr/>
        </p:nvPicPr>
        <p:blipFill>
          <a:blip r:embed="rId3">
            <a:alphaModFix/>
          </a:blip>
          <a:stretch>
            <a:fillRect/>
          </a:stretch>
        </p:blipFill>
        <p:spPr>
          <a:xfrm>
            <a:off x="3617425" y="2074113"/>
            <a:ext cx="4191000" cy="27908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sp>
        <p:nvSpPr>
          <p:cNvPr id="93" name="Google Shape;93;p1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900">
                <a:latin typeface="Times New Roman"/>
                <a:ea typeface="Times New Roman"/>
                <a:cs typeface="Times New Roman"/>
                <a:sym typeface="Times New Roman"/>
              </a:rPr>
              <a:t>The effects of Holism during the age of </a:t>
            </a:r>
            <a:r>
              <a:rPr lang="en" sz="1900">
                <a:latin typeface="Times New Roman"/>
                <a:ea typeface="Times New Roman"/>
                <a:cs typeface="Times New Roman"/>
                <a:sym typeface="Times New Roman"/>
              </a:rPr>
              <a:t>Confucianism</a:t>
            </a:r>
            <a:r>
              <a:rPr lang="en" sz="1900">
                <a:latin typeface="Times New Roman"/>
                <a:ea typeface="Times New Roman"/>
                <a:cs typeface="Times New Roman"/>
                <a:sym typeface="Times New Roman"/>
              </a:rPr>
              <a:t> in literary and film depictions.</a:t>
            </a:r>
            <a:endParaRPr sz="1900"/>
          </a:p>
        </p:txBody>
      </p:sp>
      <p:sp>
        <p:nvSpPr>
          <p:cNvPr id="94" name="Google Shape;94;p1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92500" lnSpcReduction="10000"/>
          </a:bodyPr>
          <a:lstStyle/>
          <a:p>
            <a:pPr indent="-369570" lvl="0" marL="457200" rtl="0" algn="l">
              <a:spcBef>
                <a:spcPts val="0"/>
              </a:spcBef>
              <a:spcAft>
                <a:spcPts val="0"/>
              </a:spcAft>
              <a:buClr>
                <a:schemeClr val="dk1"/>
              </a:buClr>
              <a:buSzPct val="100000"/>
              <a:buFont typeface="Times New Roman"/>
              <a:buChar char="●"/>
            </a:pPr>
            <a:r>
              <a:rPr lang="en" sz="2400">
                <a:solidFill>
                  <a:schemeClr val="dk1"/>
                </a:solidFill>
                <a:latin typeface="Times New Roman"/>
                <a:ea typeface="Times New Roman"/>
                <a:cs typeface="Times New Roman"/>
                <a:sym typeface="Times New Roman"/>
              </a:rPr>
              <a:t>The new emphasis on filial piety applied a more rigid structure to Chinese life, and in turn made it become more holistically based. In this way, individuals were no longer able to make free social contracts independent of their socioeconomic background or societal standing. Rather I believe that </a:t>
            </a:r>
            <a:r>
              <a:rPr lang="en" sz="2400">
                <a:solidFill>
                  <a:schemeClr val="dk1"/>
                </a:solidFill>
                <a:latin typeface="Times New Roman"/>
                <a:ea typeface="Times New Roman"/>
                <a:cs typeface="Times New Roman"/>
                <a:sym typeface="Times New Roman"/>
              </a:rPr>
              <a:t>Confucianism</a:t>
            </a:r>
            <a:r>
              <a:rPr lang="en" sz="2400">
                <a:solidFill>
                  <a:schemeClr val="dk1"/>
                </a:solidFill>
                <a:latin typeface="Times New Roman"/>
                <a:ea typeface="Times New Roman"/>
                <a:cs typeface="Times New Roman"/>
                <a:sym typeface="Times New Roman"/>
              </a:rPr>
              <a:t> made life more focused on status, and the benefit of the larger whole. Ambrose King also states that laws in China underwent a process of  “Confucianization” in which the familial </a:t>
            </a:r>
            <a:r>
              <a:rPr lang="en" sz="2400">
                <a:solidFill>
                  <a:schemeClr val="dk1"/>
                </a:solidFill>
                <a:latin typeface="Times New Roman"/>
                <a:ea typeface="Times New Roman"/>
                <a:cs typeface="Times New Roman"/>
                <a:sym typeface="Times New Roman"/>
              </a:rPr>
              <a:t>hierarchy</a:t>
            </a:r>
            <a:r>
              <a:rPr lang="en" sz="2400">
                <a:solidFill>
                  <a:schemeClr val="dk1"/>
                </a:solidFill>
                <a:latin typeface="Times New Roman"/>
                <a:ea typeface="Times New Roman"/>
                <a:cs typeface="Times New Roman"/>
                <a:sym typeface="Times New Roman"/>
              </a:rPr>
              <a:t> was also approved in law.</a:t>
            </a:r>
            <a:endParaRPr sz="2400">
              <a:solidFill>
                <a:schemeClr val="dk1"/>
              </a:solidFill>
              <a:latin typeface="Times New Roman"/>
              <a:ea typeface="Times New Roman"/>
              <a:cs typeface="Times New Roman"/>
              <a:sym typeface="Times New Roman"/>
            </a:endParaRPr>
          </a:p>
          <a:p>
            <a:pPr indent="0" lvl="0" marL="0" rtl="0" algn="l">
              <a:spcBef>
                <a:spcPts val="0"/>
              </a:spcBef>
              <a:spcAft>
                <a:spcPts val="120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20"/>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p>
            <a:pPr indent="0" lvl="0" marL="0" rtl="0" algn="l">
              <a:lnSpc>
                <a:spcPct val="115000"/>
              </a:lnSpc>
              <a:spcBef>
                <a:spcPts val="0"/>
              </a:spcBef>
              <a:spcAft>
                <a:spcPts val="0"/>
              </a:spcAft>
              <a:buClr>
                <a:schemeClr val="dk1"/>
              </a:buClr>
              <a:buSzPts val="1100"/>
              <a:buFont typeface="Arial"/>
              <a:buNone/>
            </a:pPr>
            <a:r>
              <a:rPr lang="en" sz="2300">
                <a:latin typeface="Times New Roman"/>
                <a:ea typeface="Times New Roman"/>
                <a:cs typeface="Times New Roman"/>
                <a:sym typeface="Times New Roman"/>
              </a:rPr>
              <a:t>家 by 巴金，陈西禾，叶明执导电影</a:t>
            </a:r>
            <a:endParaRPr sz="3900"/>
          </a:p>
        </p:txBody>
      </p:sp>
      <p:sp>
        <p:nvSpPr>
          <p:cNvPr id="100" name="Google Shape;100;p20"/>
          <p:cNvSpPr txBox="1"/>
          <p:nvPr>
            <p:ph idx="1" type="body"/>
          </p:nvPr>
        </p:nvSpPr>
        <p:spPr>
          <a:xfrm>
            <a:off x="0" y="1168975"/>
            <a:ext cx="8520600" cy="3974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400">
                <a:solidFill>
                  <a:schemeClr val="dk1"/>
                </a:solidFill>
                <a:latin typeface="Times New Roman"/>
                <a:ea typeface="Times New Roman"/>
                <a:cs typeface="Times New Roman"/>
                <a:sym typeface="Times New Roman"/>
              </a:rPr>
              <a:t>Jue-xin</a:t>
            </a:r>
            <a:endParaRPr sz="2400">
              <a:solidFill>
                <a:schemeClr val="dk1"/>
              </a:solidFill>
              <a:latin typeface="Times New Roman"/>
              <a:ea typeface="Times New Roman"/>
              <a:cs typeface="Times New Roman"/>
              <a:sym typeface="Times New Roman"/>
            </a:endParaRPr>
          </a:p>
          <a:p>
            <a:pPr indent="-381000" lvl="0" marL="914400" rtl="0" algn="l">
              <a:spcBef>
                <a:spcPts val="0"/>
              </a:spcBef>
              <a:spcAft>
                <a:spcPts val="0"/>
              </a:spcAft>
              <a:buClr>
                <a:schemeClr val="dk1"/>
              </a:buClr>
              <a:buSzPts val="2400"/>
              <a:buFont typeface="Times New Roman"/>
              <a:buChar char="●"/>
            </a:pPr>
            <a:r>
              <a:rPr lang="en" sz="2400">
                <a:solidFill>
                  <a:schemeClr val="dk1"/>
                </a:solidFill>
                <a:latin typeface="Times New Roman"/>
                <a:ea typeface="Times New Roman"/>
                <a:cs typeface="Times New Roman"/>
                <a:sym typeface="Times New Roman"/>
              </a:rPr>
              <a:t>Oldest of the Gao Brothers and the most filial. </a:t>
            </a:r>
            <a:endParaRPr sz="2400">
              <a:solidFill>
                <a:schemeClr val="dk1"/>
              </a:solidFill>
              <a:latin typeface="Times New Roman"/>
              <a:ea typeface="Times New Roman"/>
              <a:cs typeface="Times New Roman"/>
              <a:sym typeface="Times New Roman"/>
            </a:endParaRPr>
          </a:p>
          <a:p>
            <a:pPr indent="-381000" lvl="0" marL="914400" rtl="0" algn="l">
              <a:spcBef>
                <a:spcPts val="0"/>
              </a:spcBef>
              <a:spcAft>
                <a:spcPts val="0"/>
              </a:spcAft>
              <a:buClr>
                <a:schemeClr val="dk1"/>
              </a:buClr>
              <a:buSzPts val="2400"/>
              <a:buFont typeface="Times New Roman"/>
              <a:buChar char="●"/>
            </a:pPr>
            <a:r>
              <a:rPr lang="en" sz="2400">
                <a:solidFill>
                  <a:schemeClr val="dk1"/>
                </a:solidFill>
                <a:latin typeface="Times New Roman"/>
                <a:ea typeface="Times New Roman"/>
                <a:cs typeface="Times New Roman"/>
                <a:sym typeface="Times New Roman"/>
              </a:rPr>
              <a:t>Wants to marry MeiMei </a:t>
            </a:r>
            <a:endParaRPr sz="2400">
              <a:solidFill>
                <a:schemeClr val="dk1"/>
              </a:solidFill>
              <a:latin typeface="Times New Roman"/>
              <a:ea typeface="Times New Roman"/>
              <a:cs typeface="Times New Roman"/>
              <a:sym typeface="Times New Roman"/>
            </a:endParaRPr>
          </a:p>
          <a:p>
            <a:pPr indent="-381000" lvl="0" marL="914400" rtl="0" algn="l">
              <a:spcBef>
                <a:spcPts val="0"/>
              </a:spcBef>
              <a:spcAft>
                <a:spcPts val="0"/>
              </a:spcAft>
              <a:buClr>
                <a:schemeClr val="dk1"/>
              </a:buClr>
              <a:buSzPts val="2400"/>
              <a:buFont typeface="Times New Roman"/>
              <a:buChar char="●"/>
            </a:pPr>
            <a:r>
              <a:rPr lang="en" sz="2400">
                <a:solidFill>
                  <a:schemeClr val="dk1"/>
                </a:solidFill>
                <a:latin typeface="Times New Roman"/>
                <a:ea typeface="Times New Roman"/>
                <a:cs typeface="Times New Roman"/>
                <a:sym typeface="Times New Roman"/>
              </a:rPr>
              <a:t>Wants to pursue education </a:t>
            </a:r>
            <a:endParaRPr sz="2400">
              <a:solidFill>
                <a:schemeClr val="dk1"/>
              </a:solidFill>
              <a:latin typeface="Times New Roman"/>
              <a:ea typeface="Times New Roman"/>
              <a:cs typeface="Times New Roman"/>
              <a:sym typeface="Times New Roman"/>
            </a:endParaRPr>
          </a:p>
          <a:p>
            <a:pPr indent="-381000" lvl="0" marL="914400" rtl="0" algn="l">
              <a:spcBef>
                <a:spcPts val="0"/>
              </a:spcBef>
              <a:spcAft>
                <a:spcPts val="0"/>
              </a:spcAft>
              <a:buClr>
                <a:schemeClr val="dk1"/>
              </a:buClr>
              <a:buSzPts val="2400"/>
              <a:buFont typeface="Times New Roman"/>
              <a:buChar char="●"/>
            </a:pPr>
            <a:r>
              <a:rPr lang="en" sz="2400">
                <a:solidFill>
                  <a:schemeClr val="dk1"/>
                </a:solidFill>
                <a:latin typeface="Times New Roman"/>
                <a:ea typeface="Times New Roman"/>
                <a:cs typeface="Times New Roman"/>
                <a:sym typeface="Times New Roman"/>
              </a:rPr>
              <a:t>He is inhibited and destroyed however, when even though he continues to be filial and virtuous, he continues to be met with roadblocks and despair.</a:t>
            </a:r>
            <a:endParaRPr sz="2400">
              <a:solidFill>
                <a:schemeClr val="dk1"/>
              </a:solidFill>
              <a:latin typeface="Times New Roman"/>
              <a:ea typeface="Times New Roman"/>
              <a:cs typeface="Times New Roman"/>
              <a:sym typeface="Times New Roman"/>
            </a:endParaRPr>
          </a:p>
          <a:p>
            <a:pPr indent="-381000" lvl="0" marL="914400" rtl="0" algn="l">
              <a:spcBef>
                <a:spcPts val="0"/>
              </a:spcBef>
              <a:spcAft>
                <a:spcPts val="0"/>
              </a:spcAft>
              <a:buClr>
                <a:schemeClr val="dk1"/>
              </a:buClr>
              <a:buSzPts val="2400"/>
              <a:buFont typeface="Times New Roman"/>
              <a:buChar char="●"/>
            </a:pPr>
            <a:r>
              <a:rPr lang="en" sz="2400">
                <a:solidFill>
                  <a:schemeClr val="dk1"/>
                </a:solidFill>
                <a:latin typeface="Times New Roman"/>
                <a:ea typeface="Times New Roman"/>
                <a:cs typeface="Times New Roman"/>
                <a:sym typeface="Times New Roman"/>
              </a:rPr>
              <a:t>The death of his </a:t>
            </a:r>
            <a:r>
              <a:rPr lang="en" sz="2400">
                <a:solidFill>
                  <a:schemeClr val="dk1"/>
                </a:solidFill>
                <a:latin typeface="Times New Roman"/>
                <a:ea typeface="Times New Roman"/>
                <a:cs typeface="Times New Roman"/>
                <a:sym typeface="Times New Roman"/>
              </a:rPr>
              <a:t>wife</a:t>
            </a:r>
            <a:r>
              <a:rPr lang="en" sz="2400">
                <a:solidFill>
                  <a:schemeClr val="dk1"/>
                </a:solidFill>
                <a:latin typeface="Times New Roman"/>
                <a:ea typeface="Times New Roman"/>
                <a:cs typeface="Times New Roman"/>
                <a:sym typeface="Times New Roman"/>
              </a:rPr>
              <a:t> after being forced to follow filial piety is final straw. </a:t>
            </a:r>
            <a:endParaRPr sz="2400">
              <a:solidFill>
                <a:schemeClr val="dk1"/>
              </a:solidFill>
              <a:latin typeface="Times New Roman"/>
              <a:ea typeface="Times New Roman"/>
              <a:cs typeface="Times New Roman"/>
              <a:sym typeface="Times New Roman"/>
            </a:endParaRPr>
          </a:p>
        </p:txBody>
      </p:sp>
      <p:pic>
        <p:nvPicPr>
          <p:cNvPr id="101" name="Google Shape;101;p20"/>
          <p:cNvPicPr preferRelativeResize="0"/>
          <p:nvPr/>
        </p:nvPicPr>
        <p:blipFill>
          <a:blip r:embed="rId3">
            <a:alphaModFix/>
          </a:blip>
          <a:stretch>
            <a:fillRect/>
          </a:stretch>
        </p:blipFill>
        <p:spPr>
          <a:xfrm>
            <a:off x="6699800" y="0"/>
            <a:ext cx="2444198" cy="212287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21"/>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p>
            <a:pPr indent="0" lvl="0" marL="0" rtl="0" algn="l">
              <a:lnSpc>
                <a:spcPct val="115000"/>
              </a:lnSpc>
              <a:spcBef>
                <a:spcPts val="0"/>
              </a:spcBef>
              <a:spcAft>
                <a:spcPts val="0"/>
              </a:spcAft>
              <a:buClr>
                <a:schemeClr val="dk1"/>
              </a:buClr>
              <a:buSzPts val="1100"/>
              <a:buFont typeface="Arial"/>
              <a:buNone/>
            </a:pPr>
            <a:r>
              <a:rPr lang="en" sz="2200">
                <a:latin typeface="Times New Roman"/>
                <a:ea typeface="Times New Roman"/>
                <a:cs typeface="Times New Roman"/>
                <a:sym typeface="Times New Roman"/>
              </a:rPr>
              <a:t>黑白李 by 老舍</a:t>
            </a:r>
            <a:endParaRPr sz="3800"/>
          </a:p>
        </p:txBody>
      </p:sp>
      <p:sp>
        <p:nvSpPr>
          <p:cNvPr id="107" name="Google Shape;107;p2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	</a:t>
            </a:r>
            <a:r>
              <a:rPr lang="en" sz="1600">
                <a:solidFill>
                  <a:schemeClr val="dk1"/>
                </a:solidFill>
                <a:latin typeface="Times New Roman"/>
                <a:ea typeface="Times New Roman"/>
                <a:cs typeface="Times New Roman"/>
                <a:sym typeface="Times New Roman"/>
              </a:rPr>
              <a:t>黑李</a:t>
            </a:r>
            <a:endParaRPr sz="1600">
              <a:solidFill>
                <a:schemeClr val="dk1"/>
              </a:solidFill>
              <a:latin typeface="Times New Roman"/>
              <a:ea typeface="Times New Roman"/>
              <a:cs typeface="Times New Roman"/>
              <a:sym typeface="Times New Roman"/>
            </a:endParaRPr>
          </a:p>
          <a:p>
            <a:pPr indent="-330200" lvl="0" marL="914400" rtl="0" algn="l">
              <a:spcBef>
                <a:spcPts val="0"/>
              </a:spcBef>
              <a:spcAft>
                <a:spcPts val="0"/>
              </a:spcAft>
              <a:buClr>
                <a:schemeClr val="dk1"/>
              </a:buClr>
              <a:buSzPts val="1600"/>
              <a:buFont typeface="Times New Roman"/>
              <a:buChar char="●"/>
            </a:pPr>
            <a:r>
              <a:rPr lang="en" sz="1600">
                <a:solidFill>
                  <a:schemeClr val="dk1"/>
                </a:solidFill>
                <a:latin typeface="Times New Roman"/>
                <a:ea typeface="Times New Roman"/>
                <a:cs typeface="Times New Roman"/>
                <a:sym typeface="Times New Roman"/>
              </a:rPr>
              <a:t>Oldest of the 李 brothers</a:t>
            </a:r>
            <a:endParaRPr sz="1600">
              <a:solidFill>
                <a:schemeClr val="dk1"/>
              </a:solidFill>
              <a:latin typeface="Times New Roman"/>
              <a:ea typeface="Times New Roman"/>
              <a:cs typeface="Times New Roman"/>
              <a:sym typeface="Times New Roman"/>
            </a:endParaRPr>
          </a:p>
          <a:p>
            <a:pPr indent="-330200" lvl="0" marL="914400" rtl="0" algn="l">
              <a:spcBef>
                <a:spcPts val="0"/>
              </a:spcBef>
              <a:spcAft>
                <a:spcPts val="0"/>
              </a:spcAft>
              <a:buClr>
                <a:schemeClr val="dk1"/>
              </a:buClr>
              <a:buSzPts val="1600"/>
              <a:buFont typeface="Times New Roman"/>
              <a:buChar char="●"/>
            </a:pPr>
            <a:r>
              <a:rPr lang="en" sz="1600">
                <a:solidFill>
                  <a:schemeClr val="dk1"/>
                </a:solidFill>
                <a:latin typeface="Times New Roman"/>
                <a:ea typeface="Times New Roman"/>
                <a:cs typeface="Times New Roman"/>
                <a:sym typeface="Times New Roman"/>
              </a:rPr>
              <a:t>Willing to sacrifice his love interest and house for his younger brother </a:t>
            </a:r>
            <a:endParaRPr sz="1600">
              <a:solidFill>
                <a:schemeClr val="dk1"/>
              </a:solidFill>
              <a:latin typeface="Times New Roman"/>
              <a:ea typeface="Times New Roman"/>
              <a:cs typeface="Times New Roman"/>
              <a:sym typeface="Times New Roman"/>
            </a:endParaRPr>
          </a:p>
          <a:p>
            <a:pPr indent="-330200" lvl="0" marL="914400" rtl="0" algn="l">
              <a:spcBef>
                <a:spcPts val="0"/>
              </a:spcBef>
              <a:spcAft>
                <a:spcPts val="0"/>
              </a:spcAft>
              <a:buClr>
                <a:schemeClr val="dk1"/>
              </a:buClr>
              <a:buSzPts val="1600"/>
              <a:buFont typeface="Times New Roman"/>
              <a:buChar char="●"/>
            </a:pPr>
            <a:r>
              <a:rPr lang="en" sz="1600">
                <a:solidFill>
                  <a:schemeClr val="dk1"/>
                </a:solidFill>
                <a:latin typeface="Times New Roman"/>
                <a:ea typeface="Times New Roman"/>
                <a:cs typeface="Times New Roman"/>
                <a:sym typeface="Times New Roman"/>
              </a:rPr>
              <a:t>黑李 says he should be supporting 白李 when he continues to exploit him for personal enjoyment</a:t>
            </a:r>
            <a:endParaRPr sz="1600">
              <a:solidFill>
                <a:schemeClr val="dk1"/>
              </a:solidFill>
              <a:latin typeface="Times New Roman"/>
              <a:ea typeface="Times New Roman"/>
              <a:cs typeface="Times New Roman"/>
              <a:sym typeface="Times New Roman"/>
            </a:endParaRPr>
          </a:p>
          <a:p>
            <a:pPr indent="-330200" lvl="0" marL="914400" rtl="0" algn="l">
              <a:spcBef>
                <a:spcPts val="0"/>
              </a:spcBef>
              <a:spcAft>
                <a:spcPts val="0"/>
              </a:spcAft>
              <a:buClr>
                <a:schemeClr val="dk1"/>
              </a:buClr>
              <a:buSzPts val="1600"/>
              <a:buFont typeface="Times New Roman"/>
              <a:buChar char="●"/>
            </a:pPr>
            <a:r>
              <a:rPr lang="en" sz="1600">
                <a:solidFill>
                  <a:schemeClr val="dk1"/>
                </a:solidFill>
                <a:latin typeface="Times New Roman"/>
                <a:ea typeface="Times New Roman"/>
                <a:cs typeface="Times New Roman"/>
                <a:sym typeface="Times New Roman"/>
              </a:rPr>
              <a:t>“Fourth Master doesn't give a damn about my legs, but he cares about my heart. Second Master cares about the little things, he takes pity on my legs-but he doesn't give a damn about this here."</a:t>
            </a:r>
            <a:endParaRPr sz="1600">
              <a:solidFill>
                <a:schemeClr val="dk1"/>
              </a:solidFill>
              <a:latin typeface="Times New Roman"/>
              <a:ea typeface="Times New Roman"/>
              <a:cs typeface="Times New Roman"/>
              <a:sym typeface="Times New Roman"/>
            </a:endParaRPr>
          </a:p>
          <a:p>
            <a:pPr indent="-330200" lvl="0" marL="914400" rtl="0" algn="l">
              <a:spcBef>
                <a:spcPts val="0"/>
              </a:spcBef>
              <a:spcAft>
                <a:spcPts val="0"/>
              </a:spcAft>
              <a:buClr>
                <a:schemeClr val="dk1"/>
              </a:buClr>
              <a:buSzPts val="1600"/>
              <a:buFont typeface="Times New Roman"/>
              <a:buChar char="●"/>
            </a:pPr>
            <a:r>
              <a:rPr lang="en" sz="1600">
                <a:solidFill>
                  <a:schemeClr val="dk1"/>
                </a:solidFill>
                <a:latin typeface="Times New Roman"/>
                <a:ea typeface="Times New Roman"/>
                <a:cs typeface="Times New Roman"/>
                <a:sym typeface="Times New Roman"/>
              </a:rPr>
              <a:t>In general, 黑李, the more filial and holistic of the two brothers is eventually executed for trying to hold his family together. He is a victim of a society which almost convinced him as though what was happening to him was just the natural way, and is taken advantage of.</a:t>
            </a:r>
            <a:endParaRPr sz="1600">
              <a:solidFill>
                <a:schemeClr val="dk1"/>
              </a:solidFill>
              <a:latin typeface="Times New Roman"/>
              <a:ea typeface="Times New Roman"/>
              <a:cs typeface="Times New Roman"/>
              <a:sym typeface="Times New Roman"/>
            </a:endParaRPr>
          </a:p>
          <a:p>
            <a:pPr indent="0" lvl="0" marL="0" rtl="0" algn="l">
              <a:spcBef>
                <a:spcPts val="0"/>
              </a:spcBef>
              <a:spcAft>
                <a:spcPts val="120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