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Average"/>
      <p:regular r:id="rId21"/>
    </p:embeddedFont>
    <p:embeddedFont>
      <p:font typeface="Oswald"/>
      <p:regular r:id="rId22"/>
      <p:bold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Oswald-regular.fntdata"/><Relationship Id="rId21" Type="http://schemas.openxmlformats.org/officeDocument/2006/relationships/font" Target="fonts/Average-regular.fntdata"/><Relationship Id="rId24" Type="http://schemas.openxmlformats.org/officeDocument/2006/relationships/font" Target="fonts/OpenSans-regular.fntdata"/><Relationship Id="rId23"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a860ea4944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a860ea4944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a860ea4944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a860ea4944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a860ea4944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a860ea4944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a860ea4944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a860ea4944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a860ea4944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a860ea4944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a860ea4944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a860ea4944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a860ea4944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a860ea4944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a860ea4944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a860ea4944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a860ea4944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a860ea4944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a860ea4944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a860ea4944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a860ea4944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a860ea4944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a860ea4944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a860ea4944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a860ea4944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a860ea4944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a860ea4944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a860ea4944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ustysojourner.wordpress.com/2011/02/28/%E8%83%A1%E9%80%82%EF%BC%9A%E3%80%8A%E6%88%91%E7%9A%84%E5%84%BF%E5%AD%90%E3%80%8B-hu-shi-my-son/" TargetMode="External"/><Relationship Id="rId4" Type="http://schemas.openxmlformats.org/officeDocument/2006/relationships/hyperlink" Target="https://brucespoems.blogspot.com/2013/12/dreams-and-poetry-hu-shih.html" TargetMode="External"/><Relationship Id="rId9" Type="http://schemas.openxmlformats.org/officeDocument/2006/relationships/hyperlink" Target="https://www.flashpointmag.com/libai10.htm" TargetMode="External"/><Relationship Id="rId5" Type="http://schemas.openxmlformats.org/officeDocument/2006/relationships/hyperlink" Target="https://languagelog.ldc.upenn.edu/nll/?p=30801" TargetMode="External"/><Relationship Id="rId6" Type="http://schemas.openxmlformats.org/officeDocument/2006/relationships/hyperlink" Target="https://www.britannica.com/topic/Shirakaba" TargetMode="External"/><Relationship Id="rId7" Type="http://schemas.openxmlformats.org/officeDocument/2006/relationships/hyperlink" Target="https://www.cafa.com.cn/en/opinions/interviews/details/8325471" TargetMode="External"/><Relationship Id="rId8" Type="http://schemas.openxmlformats.org/officeDocument/2006/relationships/hyperlink" Target="https://www.worldhistory.org/image/4863/li-pos-calligraph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9Fy6nCW6lX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Back to traditional ways or does modernity </a:t>
            </a:r>
            <a:r>
              <a:rPr lang="en"/>
              <a:t>change it</a:t>
            </a:r>
            <a:r>
              <a:rPr lang="en"/>
              <a:t>?</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FF00FF"/>
                </a:solidFill>
              </a:rPr>
              <a:t>By: Lindsay Walker</a:t>
            </a:r>
            <a:endParaRPr>
              <a:solidFill>
                <a:srgbClr val="FF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Lu Chen’s View on Westernization and Modernization</a:t>
            </a:r>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chemeClr val="dk1"/>
              </a:buClr>
              <a:buSzPts val="2100"/>
              <a:buChar char="-"/>
            </a:pPr>
            <a:r>
              <a:rPr lang="en" sz="2100">
                <a:solidFill>
                  <a:schemeClr val="dk1"/>
                </a:solidFill>
              </a:rPr>
              <a:t>Started modern ink paintings in 1980’s, while he went abroad to France, came back and started to </a:t>
            </a:r>
            <a:r>
              <a:rPr lang="en" sz="2100">
                <a:solidFill>
                  <a:schemeClr val="dk1"/>
                </a:solidFill>
              </a:rPr>
              <a:t>rebuild</a:t>
            </a:r>
            <a:r>
              <a:rPr lang="en" sz="2100">
                <a:solidFill>
                  <a:schemeClr val="dk1"/>
                </a:solidFill>
              </a:rPr>
              <a:t> “ink composition.”</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According to Lu Chen not everyone adopted the expression and </a:t>
            </a:r>
            <a:r>
              <a:rPr lang="en" sz="2100">
                <a:solidFill>
                  <a:schemeClr val="dk1"/>
                </a:solidFill>
              </a:rPr>
              <a:t>composition</a:t>
            </a:r>
            <a:r>
              <a:rPr lang="en" sz="2100">
                <a:solidFill>
                  <a:schemeClr val="dk1"/>
                </a:solidFill>
              </a:rPr>
              <a:t> of Western modern art, but he believed could feel the thing hidden in it. Moreover, the relationship between these works and traditional Chinese paintings has become intimate again.</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Lastly, Lu Chen had every intention to transform Chinese paintings to Western art. </a:t>
            </a:r>
            <a:endParaRPr sz="21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Is There Any Traditional Chinese Art Left?</a:t>
            </a:r>
            <a:endParaRPr/>
          </a:p>
        </p:txBody>
      </p:sp>
      <p:sp>
        <p:nvSpPr>
          <p:cNvPr id="120" name="Google Shape;12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chemeClr val="dk1"/>
              </a:buClr>
              <a:buSzPts val="2100"/>
              <a:buChar char="-"/>
            </a:pPr>
            <a:r>
              <a:rPr lang="en" sz="2100">
                <a:solidFill>
                  <a:schemeClr val="dk1"/>
                </a:solidFill>
              </a:rPr>
              <a:t>Traditional Chinese Art was meant to capture and present philosophical life values, </a:t>
            </a:r>
            <a:r>
              <a:rPr lang="en" sz="2100">
                <a:solidFill>
                  <a:schemeClr val="dk1"/>
                </a:solidFill>
              </a:rPr>
              <a:t>geopolitical</a:t>
            </a:r>
            <a:r>
              <a:rPr lang="en" sz="2100">
                <a:solidFill>
                  <a:schemeClr val="dk1"/>
                </a:solidFill>
              </a:rPr>
              <a:t> landscape, and various </a:t>
            </a:r>
            <a:r>
              <a:rPr lang="en" sz="2100">
                <a:solidFill>
                  <a:schemeClr val="dk1"/>
                </a:solidFill>
              </a:rPr>
              <a:t>perspectives</a:t>
            </a:r>
            <a:r>
              <a:rPr lang="en" sz="2100">
                <a:solidFill>
                  <a:schemeClr val="dk1"/>
                </a:solidFill>
              </a:rPr>
              <a:t>.</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Sculptures, Calligraphy, Paintings, Pottery and Minor Arts(gold/silver/copper/silk/wood/amber) were considered traditional art before Western or Modern arts were introduced.</a:t>
            </a:r>
            <a:endParaRPr sz="2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Traditional Writing</a:t>
            </a:r>
            <a:endParaRPr/>
          </a:p>
        </p:txBody>
      </p:sp>
      <p:sp>
        <p:nvSpPr>
          <p:cNvPr id="126" name="Google Shape;126;p24"/>
          <p:cNvSpPr txBox="1"/>
          <p:nvPr>
            <p:ph idx="1" type="body"/>
          </p:nvPr>
        </p:nvSpPr>
        <p:spPr>
          <a:xfrm>
            <a:off x="311700" y="1017725"/>
            <a:ext cx="8832300" cy="4125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Char char="-"/>
            </a:pPr>
            <a:r>
              <a:rPr lang="en" sz="1900">
                <a:solidFill>
                  <a:schemeClr val="dk1"/>
                </a:solidFill>
              </a:rPr>
              <a:t>One type of traditional artwork of China is calligraphy. Calligraphy was established during the Han dynasty(206 BCE -220 CE). This is a skill aimed to </a:t>
            </a:r>
            <a:r>
              <a:rPr lang="en" sz="1900">
                <a:solidFill>
                  <a:schemeClr val="dk1"/>
                </a:solidFill>
              </a:rPr>
              <a:t>demonstrate control using an ink and brush. </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Calligraphy influenced the importance of composition and the use of blank space.</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Eventually, such notes and even poems became an integral part of the overall composition and an inseparable part of the painting itself. There was a fashion, too, for adding more inscriptions by subsequent owners and collectors, even adding extra portions of silk or paper to the original piece to accommodate them. From the 7th century CE owners frequently added their own seal in red ink, for example. Chinese paintings it seems were meant to be perpetually handled and embellished with fine calligraphy.</a:t>
            </a:r>
            <a:endParaRPr sz="19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“Going Up to Sun Terrace” By Li Bai</a:t>
            </a:r>
            <a:endParaRPr/>
          </a:p>
        </p:txBody>
      </p:sp>
      <p:pic>
        <p:nvPicPr>
          <p:cNvPr id="132" name="Google Shape;132;p25"/>
          <p:cNvPicPr preferRelativeResize="0"/>
          <p:nvPr/>
        </p:nvPicPr>
        <p:blipFill>
          <a:blip r:embed="rId3">
            <a:alphaModFix/>
          </a:blip>
          <a:stretch>
            <a:fillRect/>
          </a:stretch>
        </p:blipFill>
        <p:spPr>
          <a:xfrm>
            <a:off x="417700" y="1081800"/>
            <a:ext cx="8520600" cy="39308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Description of “Going Up to Sun Terrace”</a:t>
            </a:r>
            <a:endParaRPr/>
          </a:p>
        </p:txBody>
      </p:sp>
      <p:sp>
        <p:nvSpPr>
          <p:cNvPr id="138" name="Google Shape;138;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346197" lvl="0" marL="457200" rtl="0" algn="l">
              <a:spcBef>
                <a:spcPts val="0"/>
              </a:spcBef>
              <a:spcAft>
                <a:spcPts val="0"/>
              </a:spcAft>
              <a:buClr>
                <a:schemeClr val="dk1"/>
              </a:buClr>
              <a:buSzPct val="100000"/>
              <a:buChar char="-"/>
            </a:pPr>
            <a:r>
              <a:rPr lang="en" sz="7407">
                <a:solidFill>
                  <a:schemeClr val="dk1"/>
                </a:solidFill>
              </a:rPr>
              <a:t>From the slide before is written by a traditional poet named Li Bai.</a:t>
            </a:r>
            <a:endParaRPr sz="7407">
              <a:solidFill>
                <a:schemeClr val="dk1"/>
              </a:solidFill>
            </a:endParaRPr>
          </a:p>
          <a:p>
            <a:pPr indent="0" lvl="0" marL="0" rtl="0" algn="l">
              <a:spcBef>
                <a:spcPts val="1200"/>
              </a:spcBef>
              <a:spcAft>
                <a:spcPts val="0"/>
              </a:spcAft>
              <a:buNone/>
            </a:pPr>
            <a:r>
              <a:rPr lang="en" sz="7407">
                <a:solidFill>
                  <a:schemeClr val="dk1"/>
                </a:solidFill>
              </a:rPr>
              <a:t>English</a:t>
            </a:r>
            <a:r>
              <a:rPr lang="en" sz="7407">
                <a:solidFill>
                  <a:schemeClr val="dk1"/>
                </a:solidFill>
              </a:rPr>
              <a:t> </a:t>
            </a:r>
            <a:r>
              <a:rPr lang="en" sz="7407">
                <a:solidFill>
                  <a:schemeClr val="dk1"/>
                </a:solidFill>
              </a:rPr>
              <a:t>Dialect:</a:t>
            </a:r>
            <a:endParaRPr sz="7407">
              <a:solidFill>
                <a:schemeClr val="dk1"/>
              </a:solidFill>
            </a:endParaRPr>
          </a:p>
          <a:p>
            <a:pPr indent="0" lvl="0" marL="0" rtl="0" algn="l">
              <a:spcBef>
                <a:spcPts val="1200"/>
              </a:spcBef>
              <a:spcAft>
                <a:spcPts val="0"/>
              </a:spcAft>
              <a:buNone/>
            </a:pPr>
            <a:r>
              <a:rPr lang="en" sz="7407">
                <a:solidFill>
                  <a:schemeClr val="dk1"/>
                </a:solidFill>
              </a:rPr>
              <a:t>Mountains high, waters flowing, long and long—</a:t>
            </a:r>
            <a:endParaRPr sz="7407">
              <a:solidFill>
                <a:schemeClr val="dk1"/>
              </a:solidFill>
            </a:endParaRPr>
          </a:p>
          <a:p>
            <a:pPr indent="0" lvl="0" marL="0" rtl="0" algn="l">
              <a:spcBef>
                <a:spcPts val="1200"/>
              </a:spcBef>
              <a:spcAft>
                <a:spcPts val="0"/>
              </a:spcAft>
              <a:buNone/>
            </a:pPr>
            <a:r>
              <a:rPr lang="en" sz="7407">
                <a:solidFill>
                  <a:schemeClr val="dk1"/>
                </a:solidFill>
              </a:rPr>
              <a:t>the ten thousand solid things, a myriad of reflected images.</a:t>
            </a:r>
            <a:endParaRPr sz="7407">
              <a:solidFill>
                <a:schemeClr val="dk1"/>
              </a:solidFill>
            </a:endParaRPr>
          </a:p>
          <a:p>
            <a:pPr indent="0" lvl="0" marL="0" rtl="0" algn="l">
              <a:spcBef>
                <a:spcPts val="1200"/>
              </a:spcBef>
              <a:spcAft>
                <a:spcPts val="0"/>
              </a:spcAft>
              <a:buNone/>
            </a:pPr>
            <a:r>
              <a:rPr lang="en" sz="7407">
                <a:solidFill>
                  <a:schemeClr val="dk1"/>
                </a:solidFill>
              </a:rPr>
              <a:t>Even with a fine old brush—</a:t>
            </a:r>
            <a:endParaRPr sz="7407">
              <a:solidFill>
                <a:schemeClr val="dk1"/>
              </a:solidFill>
            </a:endParaRPr>
          </a:p>
          <a:p>
            <a:pPr indent="0" lvl="0" marL="0" rtl="0" algn="l">
              <a:spcBef>
                <a:spcPts val="1200"/>
              </a:spcBef>
              <a:spcAft>
                <a:spcPts val="0"/>
              </a:spcAft>
              <a:buNone/>
            </a:pPr>
            <a:r>
              <a:rPr lang="en" sz="7407">
                <a:solidFill>
                  <a:schemeClr val="dk1"/>
                </a:solidFill>
              </a:rPr>
              <a:t>and the hand to wield it—</a:t>
            </a:r>
            <a:endParaRPr sz="7407">
              <a:solidFill>
                <a:schemeClr val="dk1"/>
              </a:solidFill>
            </a:endParaRPr>
          </a:p>
          <a:p>
            <a:pPr indent="0" lvl="0" marL="0" rtl="0" algn="l">
              <a:spcBef>
                <a:spcPts val="1200"/>
              </a:spcBef>
              <a:spcAft>
                <a:spcPts val="0"/>
              </a:spcAft>
              <a:buNone/>
            </a:pPr>
            <a:r>
              <a:rPr lang="en" sz="7407">
                <a:solidFill>
                  <a:schemeClr val="dk1"/>
                </a:solidFill>
              </a:rPr>
              <a:t>how could all this clear and strong—</a:t>
            </a:r>
            <a:endParaRPr sz="7407">
              <a:solidFill>
                <a:schemeClr val="dk1"/>
              </a:solidFill>
            </a:endParaRPr>
          </a:p>
          <a:p>
            <a:pPr indent="0" lvl="0" marL="0" rtl="0" algn="l">
              <a:spcBef>
                <a:spcPts val="1200"/>
              </a:spcBef>
              <a:spcAft>
                <a:spcPts val="0"/>
              </a:spcAft>
              <a:buNone/>
            </a:pPr>
            <a:r>
              <a:rPr lang="en" sz="7407">
                <a:solidFill>
                  <a:schemeClr val="dk1"/>
                </a:solidFill>
              </a:rPr>
              <a:t>this spring and autumn turning—be exhausted?</a:t>
            </a:r>
            <a:endParaRPr sz="7407">
              <a:solidFill>
                <a:schemeClr val="dk1"/>
              </a:solidFill>
            </a:endParaRPr>
          </a:p>
          <a:p>
            <a:pPr indent="0" lvl="0" marL="0" rtl="0" algn="l">
              <a:spcBef>
                <a:spcPts val="1200"/>
              </a:spcBef>
              <a:spcAft>
                <a:spcPts val="0"/>
              </a:spcAft>
              <a:buNone/>
            </a:pPr>
            <a:r>
              <a:t/>
            </a:r>
            <a:endParaRPr sz="2100">
              <a:solidFill>
                <a:schemeClr val="dk1"/>
              </a:solidFill>
            </a:endParaRPr>
          </a:p>
          <a:p>
            <a:pPr indent="0" lvl="0" marL="0" rtl="0" algn="l">
              <a:spcBef>
                <a:spcPts val="1200"/>
              </a:spcBef>
              <a:spcAft>
                <a:spcPts val="1200"/>
              </a:spcAft>
              <a:buNone/>
            </a:pPr>
            <a:r>
              <a:t/>
            </a:r>
            <a:endParaRPr sz="21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Works Cited</a:t>
            </a:r>
            <a:endParaRPr/>
          </a:p>
        </p:txBody>
      </p:sp>
      <p:sp>
        <p:nvSpPr>
          <p:cNvPr id="144" name="Google Shape;144;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 sz="2800" u="sng">
                <a:solidFill>
                  <a:schemeClr val="dk1"/>
                </a:solidFill>
                <a:hlinkClick r:id="rId3">
                  <a:extLst>
                    <a:ext uri="{A12FA001-AC4F-418D-AE19-62706E023703}">
                      <ahyp:hlinkClr val="tx"/>
                    </a:ext>
                  </a:extLst>
                </a:hlinkClick>
              </a:rPr>
              <a:t>https://dustysojourner.wordpress.com/2011/02/28/胡适：《我的儿子》-hu-shi-my-son/</a:t>
            </a:r>
            <a:endParaRPr sz="2800">
              <a:solidFill>
                <a:schemeClr val="dk1"/>
              </a:solidFill>
            </a:endParaRPr>
          </a:p>
          <a:p>
            <a:pPr indent="0" lvl="0" marL="0" rtl="0" algn="l">
              <a:spcBef>
                <a:spcPts val="1200"/>
              </a:spcBef>
              <a:spcAft>
                <a:spcPts val="0"/>
              </a:spcAft>
              <a:buNone/>
            </a:pPr>
            <a:r>
              <a:rPr lang="en" sz="2800" u="sng">
                <a:solidFill>
                  <a:schemeClr val="dk1"/>
                </a:solidFill>
                <a:hlinkClick r:id="rId4">
                  <a:extLst>
                    <a:ext uri="{A12FA001-AC4F-418D-AE19-62706E023703}">
                      <ahyp:hlinkClr val="tx"/>
                    </a:ext>
                  </a:extLst>
                </a:hlinkClick>
              </a:rPr>
              <a:t>https://brucespoems.blogspot.com/2013/12/dreams-and-poetry-hu-shih.html</a:t>
            </a:r>
            <a:endParaRPr sz="2800">
              <a:solidFill>
                <a:schemeClr val="dk1"/>
              </a:solidFill>
            </a:endParaRPr>
          </a:p>
          <a:p>
            <a:pPr indent="0" lvl="0" marL="0" rtl="0" algn="l">
              <a:spcBef>
                <a:spcPts val="1200"/>
              </a:spcBef>
              <a:spcAft>
                <a:spcPts val="0"/>
              </a:spcAft>
              <a:buNone/>
            </a:pPr>
            <a:r>
              <a:rPr lang="en" sz="2800" u="sng">
                <a:solidFill>
                  <a:schemeClr val="dk1"/>
                </a:solidFill>
                <a:hlinkClick r:id="rId5">
                  <a:extLst>
                    <a:ext uri="{A12FA001-AC4F-418D-AE19-62706E023703}">
                      <ahyp:hlinkClr val="tx"/>
                    </a:ext>
                  </a:extLst>
                </a:hlinkClick>
              </a:rPr>
              <a:t>https://languagelog.ldc.upenn.edu/nll/?p=30801</a:t>
            </a:r>
            <a:endParaRPr sz="2800">
              <a:solidFill>
                <a:schemeClr val="dk1"/>
              </a:solidFill>
            </a:endParaRPr>
          </a:p>
          <a:p>
            <a:pPr indent="0" lvl="0" marL="0" rtl="0" algn="l">
              <a:spcBef>
                <a:spcPts val="1200"/>
              </a:spcBef>
              <a:spcAft>
                <a:spcPts val="0"/>
              </a:spcAft>
              <a:buNone/>
            </a:pPr>
            <a:r>
              <a:rPr lang="en" sz="2800" u="sng">
                <a:solidFill>
                  <a:schemeClr val="dk1"/>
                </a:solidFill>
                <a:hlinkClick r:id="rId6">
                  <a:extLst>
                    <a:ext uri="{A12FA001-AC4F-418D-AE19-62706E023703}">
                      <ahyp:hlinkClr val="tx"/>
                    </a:ext>
                  </a:extLst>
                </a:hlinkClick>
              </a:rPr>
              <a:t>https://www.britannica.com/topic/Shirakaba</a:t>
            </a:r>
            <a:endParaRPr sz="2800">
              <a:solidFill>
                <a:schemeClr val="dk1"/>
              </a:solidFill>
            </a:endParaRPr>
          </a:p>
          <a:p>
            <a:pPr indent="0" lvl="0" marL="0" rtl="0" algn="l">
              <a:spcBef>
                <a:spcPts val="1200"/>
              </a:spcBef>
              <a:spcAft>
                <a:spcPts val="0"/>
              </a:spcAft>
              <a:buNone/>
            </a:pPr>
            <a:r>
              <a:rPr lang="en" sz="2800" u="sng">
                <a:solidFill>
                  <a:schemeClr val="dk1"/>
                </a:solidFill>
                <a:hlinkClick r:id="rId7">
                  <a:extLst>
                    <a:ext uri="{A12FA001-AC4F-418D-AE19-62706E023703}">
                      <ahyp:hlinkClr val="tx"/>
                    </a:ext>
                  </a:extLst>
                </a:hlinkClick>
              </a:rPr>
              <a:t>https://www.cafa.com.cn/en/opinions/interviews/details/8325471</a:t>
            </a:r>
            <a:endParaRPr sz="2800">
              <a:solidFill>
                <a:schemeClr val="dk1"/>
              </a:solidFill>
            </a:endParaRPr>
          </a:p>
          <a:p>
            <a:pPr indent="0" lvl="0" marL="0" rtl="0" algn="l">
              <a:spcBef>
                <a:spcPts val="1200"/>
              </a:spcBef>
              <a:spcAft>
                <a:spcPts val="0"/>
              </a:spcAft>
              <a:buNone/>
            </a:pPr>
            <a:r>
              <a:rPr lang="en" sz="2800" u="sng">
                <a:solidFill>
                  <a:schemeClr val="dk1"/>
                </a:solidFill>
                <a:hlinkClick r:id="rId8">
                  <a:extLst>
                    <a:ext uri="{A12FA001-AC4F-418D-AE19-62706E023703}">
                      <ahyp:hlinkClr val="tx"/>
                    </a:ext>
                  </a:extLst>
                </a:hlinkClick>
              </a:rPr>
              <a:t>https://www.worldhistory.org/image/4863/li-pos-calligraphy/</a:t>
            </a:r>
            <a:endParaRPr sz="2800">
              <a:solidFill>
                <a:schemeClr val="dk1"/>
              </a:solidFill>
            </a:endParaRPr>
          </a:p>
          <a:p>
            <a:pPr indent="0" lvl="0" marL="0" rtl="0" algn="l">
              <a:spcBef>
                <a:spcPts val="1200"/>
              </a:spcBef>
              <a:spcAft>
                <a:spcPts val="0"/>
              </a:spcAft>
              <a:buNone/>
            </a:pPr>
            <a:r>
              <a:rPr lang="en" sz="2800" u="sng">
                <a:solidFill>
                  <a:schemeClr val="dk1"/>
                </a:solidFill>
                <a:hlinkClick r:id="rId9">
                  <a:extLst>
                    <a:ext uri="{A12FA001-AC4F-418D-AE19-62706E023703}">
                      <ahyp:hlinkClr val="tx"/>
                    </a:ext>
                  </a:extLst>
                </a:hlinkClick>
              </a:rPr>
              <a:t>https://www.flashpointmag.com/libai10.htm</a:t>
            </a:r>
            <a:endParaRPr sz="2800">
              <a:solidFill>
                <a:schemeClr val="dk1"/>
              </a:solidFill>
            </a:endParaRPr>
          </a:p>
          <a:p>
            <a:pPr indent="0" lvl="0" marL="0" rtl="0" algn="l">
              <a:spcBef>
                <a:spcPts val="1200"/>
              </a:spcBef>
              <a:spcAft>
                <a:spcPts val="1200"/>
              </a:spcAft>
              <a:buNone/>
            </a:pPr>
            <a:r>
              <a:rPr lang="en">
                <a:solidFill>
                  <a:schemeClr val="dk1"/>
                </a:solidFill>
              </a:rPr>
              <a:t>Human Literature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nvSpPr>
        <p:spPr>
          <a:xfrm>
            <a:off x="306950" y="355425"/>
            <a:ext cx="8465400" cy="3945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371475" lvl="0" marL="457200" rtl="0" algn="l">
              <a:lnSpc>
                <a:spcPct val="171428"/>
              </a:lnSpc>
              <a:spcBef>
                <a:spcPts val="0"/>
              </a:spcBef>
              <a:spcAft>
                <a:spcPts val="0"/>
              </a:spcAft>
              <a:buClr>
                <a:schemeClr val="dk1"/>
              </a:buClr>
              <a:buSzPts val="2250"/>
              <a:buFont typeface="Open Sans"/>
              <a:buChar char="●"/>
            </a:pPr>
            <a:r>
              <a:rPr lang="en" sz="2250">
                <a:solidFill>
                  <a:schemeClr val="dk1"/>
                </a:solidFill>
                <a:latin typeface="Open Sans"/>
                <a:ea typeface="Open Sans"/>
                <a:cs typeface="Open Sans"/>
                <a:sym typeface="Open Sans"/>
              </a:rPr>
              <a:t>How do you define the word “modern” in the case of China? Is it meaningful or how meaningful to talk about China in such polarities as “modern” and “traditional”? Give examples in the arts in which changes are represented as “progress” for the better.</a:t>
            </a:r>
            <a:endParaRPr sz="2250">
              <a:solidFill>
                <a:schemeClr val="dk1"/>
              </a:solidFill>
              <a:latin typeface="Open Sans"/>
              <a:ea typeface="Open Sans"/>
              <a:cs typeface="Open Sans"/>
              <a:sym typeface="Open Sans"/>
            </a:endParaRPr>
          </a:p>
          <a:p>
            <a:pPr indent="0" lvl="0" marL="0" rtl="0" algn="l">
              <a:spcBef>
                <a:spcPts val="2100"/>
              </a:spcBef>
              <a:spcAft>
                <a:spcPts val="0"/>
              </a:spcAft>
              <a:buNone/>
            </a:pPr>
            <a:r>
              <a:t/>
            </a:r>
            <a:endParaRPr sz="34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ctrTitle"/>
          </p:nvPr>
        </p:nvSpPr>
        <p:spPr>
          <a:xfrm>
            <a:off x="117950" y="233650"/>
            <a:ext cx="9026100" cy="52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Definition of Modern</a:t>
            </a:r>
            <a:endParaRPr sz="2700"/>
          </a:p>
        </p:txBody>
      </p:sp>
      <p:sp>
        <p:nvSpPr>
          <p:cNvPr id="71" name="Google Shape;71;p15"/>
          <p:cNvSpPr txBox="1"/>
          <p:nvPr>
            <p:ph idx="1" type="subTitle"/>
          </p:nvPr>
        </p:nvSpPr>
        <p:spPr>
          <a:xfrm>
            <a:off x="59700" y="888200"/>
            <a:ext cx="9026100" cy="419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Website </a:t>
            </a:r>
            <a:r>
              <a:rPr lang="en">
                <a:solidFill>
                  <a:schemeClr val="dk1"/>
                </a:solidFill>
              </a:rPr>
              <a:t>Definition</a:t>
            </a:r>
            <a:r>
              <a:rPr lang="en">
                <a:solidFill>
                  <a:schemeClr val="dk1"/>
                </a:solidFill>
              </a:rPr>
              <a:t>:</a:t>
            </a:r>
            <a:endParaRPr>
              <a:solidFill>
                <a:schemeClr val="dk1"/>
              </a:solidFill>
            </a:endParaRPr>
          </a:p>
          <a:p>
            <a:pPr indent="-361950" lvl="0" marL="457200" rtl="0" algn="l">
              <a:spcBef>
                <a:spcPts val="0"/>
              </a:spcBef>
              <a:spcAft>
                <a:spcPts val="0"/>
              </a:spcAft>
              <a:buClr>
                <a:schemeClr val="dk1"/>
              </a:buClr>
              <a:buSzPts val="2100"/>
              <a:buChar char="-"/>
            </a:pPr>
            <a:r>
              <a:rPr lang="en">
                <a:solidFill>
                  <a:schemeClr val="dk1"/>
                </a:solidFill>
              </a:rPr>
              <a:t>Relating</a:t>
            </a:r>
            <a:r>
              <a:rPr lang="en">
                <a:solidFill>
                  <a:schemeClr val="dk1"/>
                </a:solidFill>
              </a:rPr>
              <a:t> to the present or recent time as opposed to the remote past</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Ex. The road leading to the castle was modern blacktop. Gabriel didn’t need to understand modern science. The castle was restored in modern times. The appliances were modern but the cabinets were old and solid. </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Modern Poet</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61950" lvl="0" marL="457200" rtl="0" algn="l">
              <a:spcBef>
                <a:spcPts val="0"/>
              </a:spcBef>
              <a:spcAft>
                <a:spcPts val="0"/>
              </a:spcAft>
              <a:buClr>
                <a:schemeClr val="dk1"/>
              </a:buClr>
              <a:buSzPts val="2100"/>
              <a:buChar char="-"/>
            </a:pPr>
            <a:r>
              <a:rPr lang="en" sz="2100">
                <a:solidFill>
                  <a:schemeClr val="dk1"/>
                </a:solidFill>
              </a:rPr>
              <a:t>Hu Shih an author who creates short but meaningful poems during the 20th century. He was one of the most influential post-imperial thinker and writer. </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Considered an unmatched poet </a:t>
            </a:r>
            <a:r>
              <a:rPr lang="en" sz="2100">
                <a:solidFill>
                  <a:schemeClr val="dk1"/>
                </a:solidFill>
              </a:rPr>
              <a:t>formulated</a:t>
            </a:r>
            <a:r>
              <a:rPr lang="en" sz="2100">
                <a:solidFill>
                  <a:schemeClr val="dk1"/>
                </a:solidFill>
              </a:rPr>
              <a:t> new </a:t>
            </a:r>
            <a:r>
              <a:rPr lang="en" sz="2100">
                <a:solidFill>
                  <a:schemeClr val="dk1"/>
                </a:solidFill>
              </a:rPr>
              <a:t>approaches</a:t>
            </a:r>
            <a:r>
              <a:rPr lang="en" sz="2100">
                <a:solidFill>
                  <a:schemeClr val="dk1"/>
                </a:solidFill>
              </a:rPr>
              <a:t> to old problems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“Do not avoid popular expressions or popular forms of character” Hu’s belief that modern </a:t>
            </a:r>
            <a:r>
              <a:rPr lang="en" sz="2100">
                <a:solidFill>
                  <a:schemeClr val="dk1"/>
                </a:solidFill>
              </a:rPr>
              <a:t>literature should be written in vernacular, rather than classical Chinese. He believed that this practice had historical precedents, and led to greater understanding of important texts.</a:t>
            </a:r>
            <a:endParaRPr sz="2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Son by Hu Shih</a:t>
            </a:r>
            <a:endParaRPr/>
          </a:p>
        </p:txBody>
      </p:sp>
      <p:sp>
        <p:nvSpPr>
          <p:cNvPr id="83" name="Google Shape;83;p17"/>
          <p:cNvSpPr txBox="1"/>
          <p:nvPr>
            <p:ph idx="1" type="body"/>
          </p:nvPr>
        </p:nvSpPr>
        <p:spPr>
          <a:xfrm>
            <a:off x="0" y="901250"/>
            <a:ext cx="4033200" cy="40638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sz="1350">
              <a:solidFill>
                <a:srgbClr val="000000"/>
              </a:solidFill>
              <a:highlight>
                <a:srgbClr val="EEEEEE"/>
              </a:highlight>
              <a:latin typeface="Arial"/>
              <a:ea typeface="Arial"/>
              <a:cs typeface="Arial"/>
              <a:sym typeface="Arial"/>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Yet a son has arrived on his own.</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The banner of “No Descendants Doctrine”*,</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Henceforth can never be proclaimed again!</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Just as flowers blossoming on a tree,</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So the flowers fall and fortuitously bear fruit.</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That fruit is then you,</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That tree is thus me.</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The tree originally had no wish to beget offspring,</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And I certainly have no favours to give you.</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But since you have arrived,</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I cannot not nourish you teach you,</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That is my duty and responsibility to humanitarianism,</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And not about granting to you grace and favours.</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In the future when you have grown up,</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5600">
              <a:solidFill>
                <a:srgbClr val="000000"/>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Do not forget how I teach/admonish my son:</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I want you to be an upright principled man,</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5600">
                <a:solidFill>
                  <a:schemeClr val="dk1"/>
                </a:solidFill>
                <a:latin typeface="Times New Roman"/>
                <a:ea typeface="Times New Roman"/>
                <a:cs typeface="Times New Roman"/>
                <a:sym typeface="Times New Roman"/>
              </a:rPr>
              <a:t>Not to be my filial son.</a:t>
            </a:r>
            <a:endParaRPr sz="5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5600">
              <a:solidFill>
                <a:srgbClr val="000000"/>
              </a:solidFill>
              <a:highlight>
                <a:srgbClr val="EEEEEE"/>
              </a:highlight>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350">
              <a:solidFill>
                <a:srgbClr val="000000"/>
              </a:solidFill>
              <a:highlight>
                <a:srgbClr val="EEEEEE"/>
              </a:highlight>
              <a:latin typeface="Arial"/>
              <a:ea typeface="Arial"/>
              <a:cs typeface="Arial"/>
              <a:sym typeface="Arial"/>
            </a:endParaRPr>
          </a:p>
          <a:p>
            <a:pPr indent="0" lvl="0" marL="0" rtl="0" algn="l">
              <a:spcBef>
                <a:spcPts val="2300"/>
              </a:spcBef>
              <a:spcAft>
                <a:spcPts val="1200"/>
              </a:spcAft>
              <a:buNone/>
            </a:pPr>
            <a:r>
              <a:t/>
            </a:r>
            <a:endParaRPr/>
          </a:p>
        </p:txBody>
      </p:sp>
      <p:sp>
        <p:nvSpPr>
          <p:cNvPr id="84" name="Google Shape;84;p17"/>
          <p:cNvSpPr txBox="1"/>
          <p:nvPr/>
        </p:nvSpPr>
        <p:spPr>
          <a:xfrm>
            <a:off x="4455525" y="814675"/>
            <a:ext cx="4688400" cy="456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真的不想要兒子，</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然而，一個兒子獨自來到了這裡。</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“無子道”*的旗幟，</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從此不可再宣！</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就像樹上盛開的花朵，</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所以花落了，偶然結出了果實。</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那果子就是你，</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那棵樹就是我。</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樹原本不想生育後代，</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我當然沒有什麼可以給你的。</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但既然你來了，</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我不能不滋養你教你，</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這是我對人道主義的義務和責任，</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而不是給予你恩典和恩惠。</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長大後的未來，</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不要忘記我是如何教導/告誡我兒子的：</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我希望你做一個正直有原則的人，</a:t>
            </a:r>
            <a:endParaRPr sz="13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1300">
                <a:solidFill>
                  <a:schemeClr val="dk1"/>
                </a:solidFill>
                <a:latin typeface="Oswald"/>
                <a:ea typeface="Oswald"/>
                <a:cs typeface="Oswald"/>
                <a:sym typeface="Oswald"/>
              </a:rPr>
              <a:t>不做我的孝子</a:t>
            </a:r>
            <a:r>
              <a:rPr lang="en">
                <a:solidFill>
                  <a:schemeClr val="dk1"/>
                </a:solidFill>
                <a:latin typeface="Oswald"/>
                <a:ea typeface="Oswald"/>
                <a:cs typeface="Oswald"/>
                <a:sym typeface="Oswald"/>
              </a:rPr>
              <a:t>。</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Vernacular Language Movement </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51948" lvl="0" marL="457200" rtl="0" algn="l">
              <a:spcBef>
                <a:spcPts val="0"/>
              </a:spcBef>
              <a:spcAft>
                <a:spcPts val="0"/>
              </a:spcAft>
              <a:buClr>
                <a:schemeClr val="dk1"/>
              </a:buClr>
              <a:buSzPct val="100000"/>
              <a:buChar char="-"/>
            </a:pPr>
            <a:r>
              <a:rPr lang="en" sz="2100">
                <a:solidFill>
                  <a:schemeClr val="dk1"/>
                </a:solidFill>
              </a:rPr>
              <a:t>Vernacular</a:t>
            </a:r>
            <a:r>
              <a:rPr lang="en" sz="2100">
                <a:solidFill>
                  <a:schemeClr val="dk1"/>
                </a:solidFill>
              </a:rPr>
              <a:t> represents an </a:t>
            </a:r>
            <a:r>
              <a:rPr lang="en" sz="2100">
                <a:solidFill>
                  <a:schemeClr val="dk1"/>
                </a:solidFill>
              </a:rPr>
              <a:t>intellectual/political agenda who saw ‘classical’ and ‘local’ as impediments to literacy, education, and thus modernization. These intellectual advocated vernacular into writing and speech</a:t>
            </a:r>
            <a:endParaRPr sz="2100">
              <a:solidFill>
                <a:schemeClr val="dk1"/>
              </a:solidFill>
            </a:endParaRPr>
          </a:p>
          <a:p>
            <a:pPr indent="-351948" lvl="0" marL="457200" rtl="0" algn="l">
              <a:spcBef>
                <a:spcPts val="0"/>
              </a:spcBef>
              <a:spcAft>
                <a:spcPts val="0"/>
              </a:spcAft>
              <a:buClr>
                <a:schemeClr val="dk1"/>
              </a:buClr>
              <a:buSzPct val="100000"/>
              <a:buChar char="-"/>
            </a:pPr>
            <a:r>
              <a:rPr lang="en" sz="2100">
                <a:solidFill>
                  <a:schemeClr val="dk1"/>
                </a:solidFill>
              </a:rPr>
              <a:t>Vernacular writing was “closer” to the living language of the people. It also allowed people to understand/write/read it as well as it being appropriate for a modern nation. </a:t>
            </a:r>
            <a:endParaRPr sz="2100">
              <a:solidFill>
                <a:schemeClr val="dk1"/>
              </a:solidFill>
            </a:endParaRPr>
          </a:p>
          <a:p>
            <a:pPr indent="-351948" lvl="0" marL="457200" rtl="0" algn="l">
              <a:spcBef>
                <a:spcPts val="0"/>
              </a:spcBef>
              <a:spcAft>
                <a:spcPts val="0"/>
              </a:spcAft>
              <a:buClr>
                <a:schemeClr val="dk1"/>
              </a:buClr>
              <a:buSzPct val="100000"/>
              <a:buChar char="-"/>
            </a:pPr>
            <a:r>
              <a:rPr lang="en" sz="2100">
                <a:solidFill>
                  <a:schemeClr val="dk1"/>
                </a:solidFill>
              </a:rPr>
              <a:t>Eventually vernacular language unified with the national language especially in the May Fourth Movement which erupted in 1919</a:t>
            </a:r>
            <a:endParaRPr sz="2100">
              <a:solidFill>
                <a:schemeClr val="dk1"/>
              </a:solidFill>
            </a:endParaRPr>
          </a:p>
          <a:p>
            <a:pPr indent="0" lvl="0" marL="457200" rtl="0" algn="l">
              <a:spcBef>
                <a:spcPts val="1200"/>
              </a:spcBef>
              <a:spcAft>
                <a:spcPts val="0"/>
              </a:spcAft>
              <a:buNone/>
            </a:pPr>
            <a:r>
              <a:rPr lang="en" sz="2100" u="sng">
                <a:solidFill>
                  <a:schemeClr val="hlink"/>
                </a:solidFill>
                <a:latin typeface="Oswald"/>
                <a:ea typeface="Oswald"/>
                <a:cs typeface="Oswald"/>
                <a:sym typeface="Oswald"/>
                <a:hlinkClick r:id="rId3"/>
              </a:rPr>
              <a:t>https://www.youtube.com/watch?v=9Fy6nCW6lXQ</a:t>
            </a:r>
            <a:endParaRPr sz="2100">
              <a:solidFill>
                <a:schemeClr val="dk1"/>
              </a:solidFill>
              <a:latin typeface="Oswald"/>
              <a:ea typeface="Oswald"/>
              <a:cs typeface="Oswald"/>
              <a:sym typeface="Oswald"/>
            </a:endParaRPr>
          </a:p>
          <a:p>
            <a:pPr indent="0" lvl="0" marL="457200" rtl="0" algn="l">
              <a:spcBef>
                <a:spcPts val="1200"/>
              </a:spcBef>
              <a:spcAft>
                <a:spcPts val="1200"/>
              </a:spcAft>
              <a:buNone/>
            </a:pPr>
            <a:r>
              <a:rPr lang="en" sz="2100">
                <a:solidFill>
                  <a:schemeClr val="dk1"/>
                </a:solidFill>
                <a:latin typeface="Oswald"/>
                <a:ea typeface="Oswald"/>
                <a:cs typeface="Oswald"/>
                <a:sym typeface="Oswald"/>
              </a:rPr>
              <a:t>11:50-13:03</a:t>
            </a:r>
            <a:endParaRPr sz="2100">
              <a:solidFill>
                <a:schemeClr val="dk1"/>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May Fourth Movement </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chemeClr val="dk1"/>
              </a:buClr>
              <a:buSzPts val="2100"/>
              <a:buChar char="-"/>
            </a:pPr>
            <a:r>
              <a:rPr lang="en" sz="2100">
                <a:solidFill>
                  <a:schemeClr val="dk1"/>
                </a:solidFill>
              </a:rPr>
              <a:t>The Movement was directed toward national independence, emancipation of the individual, and rebuilding society and culture</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!915 young intellectuals called “New Youth” attacked traditional Confusian ideas and exalted Western ideas, particularly science and democracy. They </a:t>
            </a:r>
            <a:r>
              <a:rPr lang="en" sz="2100">
                <a:solidFill>
                  <a:schemeClr val="dk1"/>
                </a:solidFill>
              </a:rPr>
              <a:t>criticized</a:t>
            </a:r>
            <a:r>
              <a:rPr lang="en" sz="2100">
                <a:solidFill>
                  <a:schemeClr val="dk1"/>
                </a:solidFill>
              </a:rPr>
              <a:t> liberalism, pragmatism, nationalism, anarchism, and socialism. </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Moreover, Chen and Hu Shih proposed the vernacular writing style, replacing the </a:t>
            </a:r>
            <a:r>
              <a:rPr lang="en" sz="2100">
                <a:solidFill>
                  <a:schemeClr val="dk1"/>
                </a:solidFill>
              </a:rPr>
              <a:t>difficult</a:t>
            </a:r>
            <a:r>
              <a:rPr lang="en" sz="2100">
                <a:solidFill>
                  <a:schemeClr val="dk1"/>
                </a:solidFill>
              </a:rPr>
              <a:t> 2,000-year-old classical style</a:t>
            </a:r>
            <a:endParaRPr sz="21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Lu Chen</a:t>
            </a:r>
            <a:endParaRPr/>
          </a:p>
        </p:txBody>
      </p:sp>
      <p:pic>
        <p:nvPicPr>
          <p:cNvPr id="102" name="Google Shape;102;p20"/>
          <p:cNvPicPr preferRelativeResize="0"/>
          <p:nvPr/>
        </p:nvPicPr>
        <p:blipFill>
          <a:blip r:embed="rId3">
            <a:alphaModFix/>
          </a:blip>
          <a:stretch>
            <a:fillRect/>
          </a:stretch>
        </p:blipFill>
        <p:spPr>
          <a:xfrm>
            <a:off x="1618312" y="424000"/>
            <a:ext cx="7525689" cy="4719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Distant Relatives””</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chemeClr val="dk1"/>
              </a:buClr>
              <a:buSzPts val="2100"/>
              <a:buChar char="-"/>
            </a:pPr>
            <a:r>
              <a:rPr lang="en" sz="2100">
                <a:solidFill>
                  <a:schemeClr val="dk1"/>
                </a:solidFill>
              </a:rPr>
              <a:t>In the slide before showed men all staring at something, well Lu Chen’s theory might show these men looking into the future at the new modern China with Western ideas.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While traditional </a:t>
            </a:r>
            <a:r>
              <a:rPr lang="en" sz="2100">
                <a:solidFill>
                  <a:schemeClr val="dk1"/>
                </a:solidFill>
              </a:rPr>
              <a:t>paintings</a:t>
            </a:r>
            <a:r>
              <a:rPr lang="en" sz="2100">
                <a:solidFill>
                  <a:schemeClr val="dk1"/>
                </a:solidFill>
              </a:rPr>
              <a:t> were made Chen was able to add more “modern and </a:t>
            </a:r>
            <a:r>
              <a:rPr lang="en" sz="2100">
                <a:solidFill>
                  <a:schemeClr val="dk1"/>
                </a:solidFill>
              </a:rPr>
              <a:t>westernization</a:t>
            </a:r>
            <a:r>
              <a:rPr lang="en" sz="2100">
                <a:solidFill>
                  <a:schemeClr val="dk1"/>
                </a:solidFill>
              </a:rPr>
              <a:t>” blended in them. Therefore, the resources for the </a:t>
            </a:r>
            <a:r>
              <a:rPr lang="en" sz="2100">
                <a:solidFill>
                  <a:schemeClr val="dk1"/>
                </a:solidFill>
              </a:rPr>
              <a:t>modernization</a:t>
            </a:r>
            <a:r>
              <a:rPr lang="en" sz="2100">
                <a:solidFill>
                  <a:schemeClr val="dk1"/>
                </a:solidFill>
              </a:rPr>
              <a:t> of Chinese painting were eventually fixed on Western modern art in his </a:t>
            </a:r>
            <a:r>
              <a:rPr lang="en" sz="2100">
                <a:solidFill>
                  <a:schemeClr val="dk1"/>
                </a:solidFill>
              </a:rPr>
              <a:t>arguments.</a:t>
            </a:r>
            <a:endParaRPr sz="21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